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410" r:id="rId2"/>
    <p:sldId id="434" r:id="rId3"/>
    <p:sldId id="456" r:id="rId4"/>
    <p:sldId id="453" r:id="rId5"/>
    <p:sldId id="445" r:id="rId6"/>
    <p:sldId id="461" r:id="rId7"/>
    <p:sldId id="432" r:id="rId8"/>
    <p:sldId id="404" r:id="rId9"/>
    <p:sldId id="437" r:id="rId10"/>
    <p:sldId id="443" r:id="rId11"/>
    <p:sldId id="457" r:id="rId12"/>
    <p:sldId id="436" r:id="rId13"/>
    <p:sldId id="439" r:id="rId14"/>
    <p:sldId id="440" r:id="rId15"/>
    <p:sldId id="454" r:id="rId16"/>
    <p:sldId id="450" r:id="rId17"/>
    <p:sldId id="451" r:id="rId18"/>
    <p:sldId id="430" r:id="rId19"/>
    <p:sldId id="455" r:id="rId20"/>
    <p:sldId id="458" r:id="rId21"/>
    <p:sldId id="459" r:id="rId22"/>
    <p:sldId id="460" r:id="rId23"/>
    <p:sldId id="452" r:id="rId24"/>
    <p:sldId id="447" r:id="rId25"/>
    <p:sldId id="424" r:id="rId26"/>
    <p:sldId id="405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60033"/>
    <a:srgbClr val="CDCDCD"/>
    <a:srgbClr val="CECECE"/>
    <a:srgbClr val="E31C85"/>
    <a:srgbClr val="EF8EBE"/>
    <a:srgbClr val="EE1B24"/>
    <a:srgbClr val="78D9F7"/>
    <a:srgbClr val="0060CB"/>
    <a:srgbClr val="052F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3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AF2E-6EE3-4C6F-9B14-4883B5121C89}" type="datetimeFigureOut">
              <a:rPr lang="es-MX" smtClean="0"/>
              <a:t>19/06/2025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AA057-5882-4DA2-8FFB-CF64D03A6C8B}" type="slidenum">
              <a:rPr lang="es-MX" smtClean="0"/>
              <a:t>‹Nº›</a:t>
            </a:fld>
            <a:endParaRPr lang="es-MX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6430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AF2E-6EE3-4C6F-9B14-4883B5121C89}" type="datetimeFigureOut">
              <a:rPr lang="es-MX" smtClean="0"/>
              <a:t>19/06/2025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AA057-5882-4DA2-8FFB-CF64D03A6C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95090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AF2E-6EE3-4C6F-9B14-4883B5121C89}" type="datetimeFigureOut">
              <a:rPr lang="es-MX" smtClean="0"/>
              <a:t>19/06/2025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AA057-5882-4DA2-8FFB-CF64D03A6C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76417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AF2E-6EE3-4C6F-9B14-4883B5121C89}" type="datetimeFigureOut">
              <a:rPr lang="es-MX" smtClean="0"/>
              <a:t>19/06/2025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AA057-5882-4DA2-8FFB-CF64D03A6C8B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84175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AF2E-6EE3-4C6F-9B14-4883B5121C89}" type="datetimeFigureOut">
              <a:rPr lang="es-MX" smtClean="0"/>
              <a:t>19/06/2025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AA057-5882-4DA2-8FFB-CF64D03A6C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10019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AF2E-6EE3-4C6F-9B14-4883B5121C89}" type="datetimeFigureOut">
              <a:rPr lang="es-MX" smtClean="0"/>
              <a:t>19/06/2025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AA057-5882-4DA2-8FFB-CF64D03A6C8B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464990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AF2E-6EE3-4C6F-9B14-4883B5121C89}" type="datetimeFigureOut">
              <a:rPr lang="es-MX" smtClean="0"/>
              <a:t>19/06/2025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AA057-5882-4DA2-8FFB-CF64D03A6C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37524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AF2E-6EE3-4C6F-9B14-4883B5121C89}" type="datetimeFigureOut">
              <a:rPr lang="es-MX" smtClean="0"/>
              <a:t>19/06/2025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AA057-5882-4DA2-8FFB-CF64D03A6C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69994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AF2E-6EE3-4C6F-9B14-4883B5121C89}" type="datetimeFigureOut">
              <a:rPr lang="es-MX" smtClean="0"/>
              <a:t>19/06/2025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AA057-5882-4DA2-8FFB-CF64D03A6C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017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AF2E-6EE3-4C6F-9B14-4883B5121C89}" type="datetimeFigureOut">
              <a:rPr lang="es-MX" smtClean="0"/>
              <a:t>19/06/2025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AA057-5882-4DA2-8FFB-CF64D03A6C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3666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AF2E-6EE3-4C6F-9B14-4883B5121C89}" type="datetimeFigureOut">
              <a:rPr lang="es-MX" smtClean="0"/>
              <a:t>19/06/2025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AA057-5882-4DA2-8FFB-CF64D03A6C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6086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AF2E-6EE3-4C6F-9B14-4883B5121C89}" type="datetimeFigureOut">
              <a:rPr lang="es-MX" smtClean="0"/>
              <a:t>19/06/2025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AA057-5882-4DA2-8FFB-CF64D03A6C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5334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AF2E-6EE3-4C6F-9B14-4883B5121C89}" type="datetimeFigureOut">
              <a:rPr lang="es-MX" smtClean="0"/>
              <a:t>19/06/2025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AA057-5882-4DA2-8FFB-CF64D03A6C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1500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AF2E-6EE3-4C6F-9B14-4883B5121C89}" type="datetimeFigureOut">
              <a:rPr lang="es-MX" smtClean="0"/>
              <a:t>19/06/2025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AA057-5882-4DA2-8FFB-CF64D03A6C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2891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AF2E-6EE3-4C6F-9B14-4883B5121C89}" type="datetimeFigureOut">
              <a:rPr lang="es-MX" smtClean="0"/>
              <a:t>19/06/2025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AA057-5882-4DA2-8FFB-CF64D03A6C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6530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AF2E-6EE3-4C6F-9B14-4883B5121C89}" type="datetimeFigureOut">
              <a:rPr lang="es-MX" smtClean="0"/>
              <a:t>19/06/2025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AA057-5882-4DA2-8FFB-CF64D03A6C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823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AF2E-6EE3-4C6F-9B14-4883B5121C89}" type="datetimeFigureOut">
              <a:rPr lang="es-MX" smtClean="0"/>
              <a:t>19/06/2025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AA057-5882-4DA2-8FFB-CF64D03A6C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8070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8C4AF2E-6EE3-4C6F-9B14-4883B5121C89}" type="datetimeFigureOut">
              <a:rPr lang="es-MX" smtClean="0"/>
              <a:t>19/06/2025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26AA057-5882-4DA2-8FFB-CF64D03A6C8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37036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5.jp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3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CCD87B8-83F1-76E6-15D2-B98CE27CF741}"/>
              </a:ext>
            </a:extLst>
          </p:cNvPr>
          <p:cNvSpPr txBox="1"/>
          <p:nvPr/>
        </p:nvSpPr>
        <p:spPr>
          <a:xfrm>
            <a:off x="2298705" y="1040859"/>
            <a:ext cx="7412679" cy="26119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100" b="1" cap="all" dirty="0">
                <a:ln w="3175" cmpd="sng">
                  <a:noFill/>
                </a:ln>
                <a:latin typeface="+mj-lt"/>
                <a:ea typeface="+mj-ea"/>
                <a:cs typeface="+mj-cs"/>
              </a:rPr>
              <a:t>NUEVO MODELO DE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100" b="1" cap="all" dirty="0">
                <a:ln w="3175" cmpd="sng">
                  <a:noFill/>
                </a:ln>
                <a:latin typeface="+mj-lt"/>
                <a:ea typeface="+mj-ea"/>
                <a:cs typeface="+mj-cs"/>
              </a:rPr>
              <a:t> TRANSPARENCIA Y ACCESO A LA INFORMACIÓN PÚBLICA</a:t>
            </a:r>
          </a:p>
        </p:txBody>
      </p:sp>
      <p:pic>
        <p:nvPicPr>
          <p:cNvPr id="1026" name="Picture 2" descr="A seis años de la Ley General de Transparencia y Acceso a la Información  Pública">
            <a:extLst>
              <a:ext uri="{FF2B5EF4-FFF2-40B4-BE49-F238E27FC236}">
                <a16:creationId xmlns:a16="http://schemas.microsoft.com/office/drawing/2014/main" id="{52743DB9-50C9-CA57-6C66-366280B3DD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75471" y="4047219"/>
            <a:ext cx="3725990" cy="1959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F7491854-75BA-DB54-2BD1-19ABCEF241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32" y="6400760"/>
            <a:ext cx="12107068" cy="457240"/>
          </a:xfrm>
          <a:prstGeom prst="rect">
            <a:avLst/>
          </a:prstGeom>
        </p:spPr>
      </p:pic>
      <p:pic>
        <p:nvPicPr>
          <p:cNvPr id="4" name="Imagen 3" descr="Imagen que contiene Texto">
            <a:extLst>
              <a:ext uri="{FF2B5EF4-FFF2-40B4-BE49-F238E27FC236}">
                <a16:creationId xmlns:a16="http://schemas.microsoft.com/office/drawing/2014/main" id="{96089B8C-FB80-F047-0BB2-60C50C85DB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6" t="18599" r="6476" b="24709"/>
          <a:stretch>
            <a:fillRect/>
          </a:stretch>
        </p:blipFill>
        <p:spPr>
          <a:xfrm>
            <a:off x="10574507" y="91545"/>
            <a:ext cx="1381485" cy="1080000"/>
          </a:xfrm>
          <a:prstGeom prst="rect">
            <a:avLst/>
          </a:prstGeom>
        </p:spPr>
      </p:pic>
      <p:pic>
        <p:nvPicPr>
          <p:cNvPr id="5" name="Imagen 4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E4C0C19D-9D1F-9743-C832-5877C1D651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08" y="91545"/>
            <a:ext cx="1312099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6097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54F7C6-545A-5096-E423-6B485F2BF5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8C6E5A4-661C-5EDD-E2DC-371E4BE560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32" y="6400760"/>
            <a:ext cx="12107068" cy="45724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8D92C92-D537-015C-936A-F9C45A0FA1B3}"/>
              </a:ext>
            </a:extLst>
          </p:cNvPr>
          <p:cNvSpPr txBox="1"/>
          <p:nvPr/>
        </p:nvSpPr>
        <p:spPr>
          <a:xfrm>
            <a:off x="1580032" y="2410946"/>
            <a:ext cx="93705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/>
              <a:t>Artículo Sexto </a:t>
            </a:r>
            <a:r>
              <a:rPr lang="es-MX" sz="2800" dirty="0"/>
              <a:t>constitucional, </a:t>
            </a:r>
            <a:r>
              <a:rPr lang="es-MX" sz="2800" b="1" dirty="0"/>
              <a:t>se derogó  </a:t>
            </a:r>
            <a:r>
              <a:rPr lang="es-MX" sz="2800" dirty="0"/>
              <a:t>lo referente a la integración y competencias del órgano garante </a:t>
            </a:r>
            <a:r>
              <a:rPr lang="es-MX" sz="2800" b="1" dirty="0"/>
              <a:t>(INAI)</a:t>
            </a:r>
            <a:endParaRPr lang="es-ES" sz="2800" b="1" dirty="0"/>
          </a:p>
        </p:txBody>
      </p:sp>
      <p:pic>
        <p:nvPicPr>
          <p:cNvPr id="2" name="Imagen 1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46C8154C-9729-5DA5-4A95-41E1ACD57D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30" y="239679"/>
            <a:ext cx="1312099" cy="1296000"/>
          </a:xfrm>
          <a:prstGeom prst="rect">
            <a:avLst/>
          </a:prstGeom>
        </p:spPr>
      </p:pic>
      <p:pic>
        <p:nvPicPr>
          <p:cNvPr id="4" name="Imagen 3" descr="Imagen que contiene Texto">
            <a:extLst>
              <a:ext uri="{FF2B5EF4-FFF2-40B4-BE49-F238E27FC236}">
                <a16:creationId xmlns:a16="http://schemas.microsoft.com/office/drawing/2014/main" id="{0A3102DD-9BC9-CAE0-63DB-E22FDF6813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6" t="18599" r="6476" b="24709"/>
          <a:stretch>
            <a:fillRect/>
          </a:stretch>
        </p:blipFill>
        <p:spPr>
          <a:xfrm>
            <a:off x="10637881" y="239679"/>
            <a:ext cx="1381485" cy="108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94113941-2FC9-D0B6-639B-2143B5D4264E}"/>
              </a:ext>
            </a:extLst>
          </p:cNvPr>
          <p:cNvSpPr txBox="1"/>
          <p:nvPr/>
        </p:nvSpPr>
        <p:spPr>
          <a:xfrm>
            <a:off x="2512383" y="673348"/>
            <a:ext cx="6735134" cy="646331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solidFill>
                  <a:schemeClr val="bg1"/>
                </a:solidFill>
              </a:rPr>
              <a:t>REFORMA CONSTITUCIONAL</a:t>
            </a:r>
            <a:endParaRPr lang="es-MX" sz="3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37076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B2077A6D-3273-20D5-29CD-7A223AF98E99}"/>
              </a:ext>
            </a:extLst>
          </p:cNvPr>
          <p:cNvSpPr txBox="1"/>
          <p:nvPr/>
        </p:nvSpPr>
        <p:spPr>
          <a:xfrm>
            <a:off x="2408866" y="456513"/>
            <a:ext cx="6735134" cy="646331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solidFill>
                  <a:schemeClr val="bg1"/>
                </a:solidFill>
              </a:rPr>
              <a:t>REFORMA CONSTITUCIONAL</a:t>
            </a:r>
            <a:endParaRPr lang="es-MX" sz="3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824535A-109A-0619-4BC0-E23920A70E8C}"/>
              </a:ext>
            </a:extLst>
          </p:cNvPr>
          <p:cNvSpPr txBox="1"/>
          <p:nvPr/>
        </p:nvSpPr>
        <p:spPr>
          <a:xfrm>
            <a:off x="4530379" y="1319679"/>
            <a:ext cx="6107502" cy="52863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es-ES" b="1" kern="100" dirty="0">
              <a:latin typeface="Montserrat" panose="00000500000000000000" pitchFamily="2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s-ES" sz="2000" b="1" kern="100" dirty="0">
                <a:effectLst/>
                <a:latin typeface="Montserrat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ART.6 CONSTITUCIONAL</a:t>
            </a:r>
            <a:endParaRPr lang="es-MX" sz="2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71450" indent="-171450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es-MX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ES" sz="2000" b="1" kern="100" dirty="0">
                <a:effectLst/>
                <a:latin typeface="Montserrat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Toda persona tiene derecho al libre acceso a la información pública.</a:t>
            </a:r>
            <a:endParaRPr lang="es-MX" sz="20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ES" sz="2000" b="1" kern="100" dirty="0">
                <a:effectLst/>
                <a:latin typeface="Montserrat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La información en posesión de cualquier autoridad es pública.</a:t>
            </a:r>
            <a:endParaRPr lang="es-MX" sz="20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ES" sz="2000" b="1" kern="100" dirty="0">
                <a:effectLst/>
                <a:latin typeface="Montserrat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Documentar todo acto del ejercicio de sus facultades, funciones y competencias.</a:t>
            </a:r>
            <a:endParaRPr lang="es-MX" sz="20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ES" sz="2000" b="1" kern="100" dirty="0">
                <a:effectLst/>
                <a:latin typeface="Montserrat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Supuestos de inexistencia. </a:t>
            </a:r>
            <a:endParaRPr lang="es-MX" sz="20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s-ES" sz="2000" b="1" kern="100" dirty="0">
                <a:effectLst/>
                <a:latin typeface="Montserrat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La vida privada y datos personales será protegida.</a:t>
            </a:r>
            <a:endParaRPr lang="es-MX" sz="20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Artículo 6° - YouTube">
            <a:extLst>
              <a:ext uri="{FF2B5EF4-FFF2-40B4-BE49-F238E27FC236}">
                <a16:creationId xmlns:a16="http://schemas.microsoft.com/office/drawing/2014/main" id="{3582DCE8-2B23-D247-CBD0-2C745D7B9C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3" b="4483"/>
          <a:stretch>
            <a:fillRect/>
          </a:stretch>
        </p:blipFill>
        <p:spPr bwMode="auto">
          <a:xfrm>
            <a:off x="408407" y="2685004"/>
            <a:ext cx="3533865" cy="2409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805A1AFF-E8F5-E755-CF8C-42E6C4943A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30" y="239679"/>
            <a:ext cx="1312099" cy="1296000"/>
          </a:xfrm>
          <a:prstGeom prst="rect">
            <a:avLst/>
          </a:prstGeom>
        </p:spPr>
      </p:pic>
      <p:pic>
        <p:nvPicPr>
          <p:cNvPr id="7" name="Imagen 6" descr="Imagen que contiene Texto">
            <a:extLst>
              <a:ext uri="{FF2B5EF4-FFF2-40B4-BE49-F238E27FC236}">
                <a16:creationId xmlns:a16="http://schemas.microsoft.com/office/drawing/2014/main" id="{6B3813B8-A24C-EC6D-2A66-B185E093BD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6" t="18599" r="6476" b="24709"/>
          <a:stretch>
            <a:fillRect/>
          </a:stretch>
        </p:blipFill>
        <p:spPr>
          <a:xfrm>
            <a:off x="10637881" y="239679"/>
            <a:ext cx="138148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9770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50A671-509F-A0C3-6FA6-3DFEE6C3EC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1969F7A-D61D-D6EC-83BD-7EBE8A4DFC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32" y="6400760"/>
            <a:ext cx="12107068" cy="45724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FFCB540-FA3B-8641-D509-E733B2A8541E}"/>
              </a:ext>
            </a:extLst>
          </p:cNvPr>
          <p:cNvSpPr txBox="1"/>
          <p:nvPr/>
        </p:nvSpPr>
        <p:spPr>
          <a:xfrm>
            <a:off x="1267379" y="1951672"/>
            <a:ext cx="93705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000" dirty="0"/>
              <a:t>Las funciones que realizaba el INAI, se transfieren a la </a:t>
            </a:r>
            <a:r>
              <a:rPr lang="es-MX" sz="3000" b="1" dirty="0"/>
              <a:t>Secretaría de Anticorrupción y de Buen Gobierno</a:t>
            </a:r>
            <a:r>
              <a:rPr lang="es-MX" sz="3000" dirty="0"/>
              <a:t> y a otras instancias del Ejecutivo</a:t>
            </a:r>
            <a:endParaRPr lang="es-ES" sz="3000" b="1" dirty="0">
              <a:solidFill>
                <a:schemeClr val="bg1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5EB5D03-054F-BF2E-46B3-680B11BF171E}"/>
              </a:ext>
            </a:extLst>
          </p:cNvPr>
          <p:cNvSpPr txBox="1"/>
          <p:nvPr/>
        </p:nvSpPr>
        <p:spPr>
          <a:xfrm>
            <a:off x="2089502" y="622374"/>
            <a:ext cx="8097928" cy="646331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solidFill>
                  <a:schemeClr val="bg1"/>
                </a:solidFill>
                <a:latin typeface="+mj-lt"/>
              </a:rPr>
              <a:t>REFORMA CONSTITUCIONAL</a:t>
            </a: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31146CDA-A99D-F733-1182-DDD376024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436" y="4060993"/>
            <a:ext cx="6007585" cy="970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07D6D98F-9418-5A61-BF17-DD42A733D4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30" y="239679"/>
            <a:ext cx="1312099" cy="1296000"/>
          </a:xfrm>
          <a:prstGeom prst="rect">
            <a:avLst/>
          </a:prstGeom>
        </p:spPr>
      </p:pic>
      <p:pic>
        <p:nvPicPr>
          <p:cNvPr id="7" name="Imagen 6" descr="Imagen que contiene Texto">
            <a:extLst>
              <a:ext uri="{FF2B5EF4-FFF2-40B4-BE49-F238E27FC236}">
                <a16:creationId xmlns:a16="http://schemas.microsoft.com/office/drawing/2014/main" id="{F6AF225F-4EFC-AE1C-D08B-68B48A0DE9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6" t="18599" r="6476" b="24709"/>
          <a:stretch>
            <a:fillRect/>
          </a:stretch>
        </p:blipFill>
        <p:spPr>
          <a:xfrm>
            <a:off x="10637881" y="239679"/>
            <a:ext cx="138148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4860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B64BD4-F20B-53D7-D01F-BCB384C104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E4481AF-EFE0-14F3-C99C-2B3A69B92B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32" y="6400760"/>
            <a:ext cx="12107068" cy="45724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F19BAD4-77FA-8328-D89D-73BABDF08C90}"/>
              </a:ext>
            </a:extLst>
          </p:cNvPr>
          <p:cNvSpPr txBox="1"/>
          <p:nvPr/>
        </p:nvSpPr>
        <p:spPr>
          <a:xfrm>
            <a:off x="1797661" y="535987"/>
            <a:ext cx="8536865" cy="646331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solidFill>
                  <a:schemeClr val="bg1"/>
                </a:solidFill>
                <a:latin typeface="+mj-lt"/>
              </a:rPr>
              <a:t>AUTORIDAD GARANTE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B127825-4E27-BB36-43B4-809296BBE0DB}"/>
              </a:ext>
            </a:extLst>
          </p:cNvPr>
          <p:cNvSpPr txBox="1"/>
          <p:nvPr/>
        </p:nvSpPr>
        <p:spPr>
          <a:xfrm>
            <a:off x="1584909" y="3105834"/>
            <a:ext cx="9022182" cy="646331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Órgano Administrativo Desconcentrado</a:t>
            </a:r>
          </a:p>
          <a:p>
            <a:pPr algn="ctr"/>
            <a:r>
              <a:rPr lang="es-MX" b="1" dirty="0">
                <a:solidFill>
                  <a:schemeClr val="bg1"/>
                </a:solidFill>
              </a:rPr>
              <a:t> de la Secretaría Anticorrupción y Buen Gobierno</a:t>
            </a:r>
            <a:endParaRPr lang="es-MX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5AF86F48-B804-A7B1-5D91-FC58DA0C1D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287" y="4287615"/>
            <a:ext cx="5112004" cy="1577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>
            <a:extLst>
              <a:ext uri="{FF2B5EF4-FFF2-40B4-BE49-F238E27FC236}">
                <a16:creationId xmlns:a16="http://schemas.microsoft.com/office/drawing/2014/main" id="{EC426A02-15EF-36B3-6856-2F1996A8C2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287" y="1834846"/>
            <a:ext cx="5305425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DF21E1C4-2381-DD8B-7F88-6C09A159BB4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32" y="191040"/>
            <a:ext cx="1312099" cy="1296000"/>
          </a:xfrm>
          <a:prstGeom prst="rect">
            <a:avLst/>
          </a:prstGeom>
        </p:spPr>
      </p:pic>
      <p:pic>
        <p:nvPicPr>
          <p:cNvPr id="5" name="Imagen 4" descr="Imagen que contiene Texto">
            <a:extLst>
              <a:ext uri="{FF2B5EF4-FFF2-40B4-BE49-F238E27FC236}">
                <a16:creationId xmlns:a16="http://schemas.microsoft.com/office/drawing/2014/main" id="{FDC1BB7D-0C1E-73FC-3A53-C50C2DCB64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6" t="18599" r="6476" b="24709"/>
          <a:stretch>
            <a:fillRect/>
          </a:stretch>
        </p:blipFill>
        <p:spPr>
          <a:xfrm>
            <a:off x="10735157" y="102318"/>
            <a:ext cx="138148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4927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E3700B-9D43-69C8-80C3-677C944D30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FAB06C3-BC07-1A12-268D-F5F186E73E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32" y="6400760"/>
            <a:ext cx="12107068" cy="45724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792B1CC-6E38-9052-CB89-887D24F888C8}"/>
              </a:ext>
            </a:extLst>
          </p:cNvPr>
          <p:cNvSpPr txBox="1"/>
          <p:nvPr/>
        </p:nvSpPr>
        <p:spPr>
          <a:xfrm>
            <a:off x="1905503" y="275141"/>
            <a:ext cx="7696632" cy="646331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solidFill>
                  <a:schemeClr val="bg1"/>
                </a:solidFill>
              </a:rPr>
              <a:t>REFORMA CONSTITUCIONAL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83997EA-7713-7EAD-2ECA-0A0B15407C3A}"/>
              </a:ext>
            </a:extLst>
          </p:cNvPr>
          <p:cNvSpPr txBox="1"/>
          <p:nvPr/>
        </p:nvSpPr>
        <p:spPr>
          <a:xfrm>
            <a:off x="1405715" y="4384987"/>
            <a:ext cx="24240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20-03-2025</a:t>
            </a:r>
            <a:endParaRPr lang="es-MX"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Flecha: a la derecha con bandas 4">
            <a:extLst>
              <a:ext uri="{FF2B5EF4-FFF2-40B4-BE49-F238E27FC236}">
                <a16:creationId xmlns:a16="http://schemas.microsoft.com/office/drawing/2014/main" id="{A80F0701-B856-F90D-8AEE-BFB270D3D883}"/>
              </a:ext>
            </a:extLst>
          </p:cNvPr>
          <p:cNvSpPr/>
          <p:nvPr/>
        </p:nvSpPr>
        <p:spPr>
          <a:xfrm rot="16200000">
            <a:off x="4229624" y="2854643"/>
            <a:ext cx="1345720" cy="569343"/>
          </a:xfrm>
          <a:prstGeom prst="striped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7172" name="Picture 4" descr="Decreto por el que se expide la ley general de transparencia y acceso a la información  pública. (dof) | PDF">
            <a:extLst>
              <a:ext uri="{FF2B5EF4-FFF2-40B4-BE49-F238E27FC236}">
                <a16:creationId xmlns:a16="http://schemas.microsoft.com/office/drawing/2014/main" id="{98E89507-80EC-52C8-79BB-40118556D2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59" b="10419"/>
          <a:stretch>
            <a:fillRect/>
          </a:stretch>
        </p:blipFill>
        <p:spPr bwMode="auto">
          <a:xfrm>
            <a:off x="7420712" y="4384987"/>
            <a:ext cx="3124200" cy="1345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9C907F2B-A487-6D5D-96C3-6181E0F6FA3F}"/>
              </a:ext>
            </a:extLst>
          </p:cNvPr>
          <p:cNvSpPr txBox="1"/>
          <p:nvPr/>
        </p:nvSpPr>
        <p:spPr>
          <a:xfrm>
            <a:off x="7605506" y="5804124"/>
            <a:ext cx="2754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/>
              <a:t>09-05-2016</a:t>
            </a:r>
            <a:endParaRPr lang="es-MX" sz="2800" dirty="0"/>
          </a:p>
        </p:txBody>
      </p:sp>
      <p:pic>
        <p:nvPicPr>
          <p:cNvPr id="7174" name="Picture 6" descr="Ley General de Transparencia y acceso a la información pública | Ley General  de Transparencia y acceso a la información pública">
            <a:extLst>
              <a:ext uri="{FF2B5EF4-FFF2-40B4-BE49-F238E27FC236}">
                <a16:creationId xmlns:a16="http://schemas.microsoft.com/office/drawing/2014/main" id="{6CFCEB59-7729-670F-28BD-20B16E49D1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0712" y="1906607"/>
            <a:ext cx="3124200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B949E8F8-27FE-0BD0-D20B-5115E1A54289}"/>
              </a:ext>
            </a:extLst>
          </p:cNvPr>
          <p:cNvSpPr txBox="1"/>
          <p:nvPr/>
        </p:nvSpPr>
        <p:spPr>
          <a:xfrm>
            <a:off x="7441810" y="3559788"/>
            <a:ext cx="2754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/>
              <a:t>04-05-2015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34CFD5D-D244-0C85-E101-35C438FA7C89}"/>
              </a:ext>
            </a:extLst>
          </p:cNvPr>
          <p:cNvSpPr txBox="1"/>
          <p:nvPr/>
        </p:nvSpPr>
        <p:spPr>
          <a:xfrm>
            <a:off x="7441810" y="1418892"/>
            <a:ext cx="2754612" cy="425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es-MX" sz="2000" kern="0" dirty="0">
                <a:solidFill>
                  <a:srgbClr val="E31C85"/>
                </a:solidFill>
                <a:highlight>
                  <a:srgbClr val="FFFFFF"/>
                </a:highlight>
              </a:rPr>
              <a:t>LEY ABROGADA</a:t>
            </a:r>
            <a:endParaRPr lang="es-MX" sz="2000" kern="100" dirty="0">
              <a:solidFill>
                <a:srgbClr val="E31C85"/>
              </a:solidFill>
              <a:highlight>
                <a:srgbClr val="FFFFFF"/>
              </a:highlight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AE74EFB9-86E7-1178-3F15-7CB9C1F56D94}"/>
              </a:ext>
            </a:extLst>
          </p:cNvPr>
          <p:cNvCxnSpPr>
            <a:cxnSpLocks/>
          </p:cNvCxnSpPr>
          <p:nvPr/>
        </p:nvCxnSpPr>
        <p:spPr>
          <a:xfrm>
            <a:off x="5753819" y="1199072"/>
            <a:ext cx="71539" cy="5201688"/>
          </a:xfrm>
          <a:prstGeom prst="line">
            <a:avLst/>
          </a:prstGeom>
          <a:ln w="762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lecha: a la derecha con bandas 12">
            <a:extLst>
              <a:ext uri="{FF2B5EF4-FFF2-40B4-BE49-F238E27FC236}">
                <a16:creationId xmlns:a16="http://schemas.microsoft.com/office/drawing/2014/main" id="{7A40860F-B3BB-7E5C-4A7F-CBE49880DB01}"/>
              </a:ext>
            </a:extLst>
          </p:cNvPr>
          <p:cNvSpPr/>
          <p:nvPr/>
        </p:nvSpPr>
        <p:spPr>
          <a:xfrm rot="5400000">
            <a:off x="6141783" y="2902960"/>
            <a:ext cx="1345720" cy="569343"/>
          </a:xfrm>
          <a:prstGeom prst="stripedRigh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7" name="Imagen 16" descr="Interfaz de usuario gráfica&#10;&#10;El contenido generado por IA puede ser incorrecto.">
            <a:extLst>
              <a:ext uri="{FF2B5EF4-FFF2-40B4-BE49-F238E27FC236}">
                <a16:creationId xmlns:a16="http://schemas.microsoft.com/office/drawing/2014/main" id="{1F748061-01C7-106A-C635-CCA977090E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1" t="27706" b="302"/>
          <a:stretch>
            <a:fillRect/>
          </a:stretch>
        </p:blipFill>
        <p:spPr>
          <a:xfrm>
            <a:off x="435292" y="2034190"/>
            <a:ext cx="4021821" cy="2015772"/>
          </a:xfrm>
          <a:prstGeom prst="rect">
            <a:avLst/>
          </a:prstGeom>
        </p:spPr>
      </p:pic>
      <p:pic>
        <p:nvPicPr>
          <p:cNvPr id="6" name="Imagen 5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6657C48D-9CDD-9870-830A-82B44A01688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32" y="93570"/>
            <a:ext cx="1312099" cy="1296000"/>
          </a:xfrm>
          <a:prstGeom prst="rect">
            <a:avLst/>
          </a:prstGeom>
        </p:spPr>
      </p:pic>
      <p:pic>
        <p:nvPicPr>
          <p:cNvPr id="10" name="Imagen 9" descr="Imagen que contiene Texto">
            <a:extLst>
              <a:ext uri="{FF2B5EF4-FFF2-40B4-BE49-F238E27FC236}">
                <a16:creationId xmlns:a16="http://schemas.microsoft.com/office/drawing/2014/main" id="{CBF9A07E-1805-C67C-5C12-C72CFB084EF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6" t="18599" r="6476" b="24709"/>
          <a:stretch>
            <a:fillRect/>
          </a:stretch>
        </p:blipFill>
        <p:spPr>
          <a:xfrm>
            <a:off x="10725583" y="93570"/>
            <a:ext cx="138148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1184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Órgano Interno de Control - Instituto Coahuilense de Acceso a la  Información Pública">
            <a:extLst>
              <a:ext uri="{FF2B5EF4-FFF2-40B4-BE49-F238E27FC236}">
                <a16:creationId xmlns:a16="http://schemas.microsoft.com/office/drawing/2014/main" id="{03F574D6-935B-661A-1FD3-D631456090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7954" y="2881222"/>
            <a:ext cx="4194149" cy="1843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4E525912-3AF7-318C-D1DA-ED7CCA33D88E}"/>
              </a:ext>
            </a:extLst>
          </p:cNvPr>
          <p:cNvSpPr/>
          <p:nvPr/>
        </p:nvSpPr>
        <p:spPr>
          <a:xfrm>
            <a:off x="8871271" y="3266929"/>
            <a:ext cx="1971088" cy="80657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" name="Imagen 1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0556AAD6-AA5B-EBEE-74BF-EA6B02F4F3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30" y="239679"/>
            <a:ext cx="1312099" cy="1296000"/>
          </a:xfrm>
          <a:prstGeom prst="rect">
            <a:avLst/>
          </a:prstGeom>
        </p:spPr>
      </p:pic>
      <p:pic>
        <p:nvPicPr>
          <p:cNvPr id="4098" name="Picture 2" descr="Órgano Interno de Control - Instituto Coahuilense de Acceso a la  Información Pública">
            <a:extLst>
              <a:ext uri="{FF2B5EF4-FFF2-40B4-BE49-F238E27FC236}">
                <a16:creationId xmlns:a16="http://schemas.microsoft.com/office/drawing/2014/main" id="{AFE84948-60A8-2A4F-5808-5CEC6A9EA1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79" y="2881222"/>
            <a:ext cx="4194151" cy="184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F4050982-09FB-88FD-2AC5-020A0A5BE073}"/>
              </a:ext>
            </a:extLst>
          </p:cNvPr>
          <p:cNvSpPr txBox="1"/>
          <p:nvPr/>
        </p:nvSpPr>
        <p:spPr>
          <a:xfrm>
            <a:off x="8871271" y="3338424"/>
            <a:ext cx="2270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rgbClr val="C60033"/>
                </a:solidFill>
              </a:rPr>
              <a:t>AUTORIDADES GARANTES</a:t>
            </a:r>
            <a:endParaRPr lang="es-MX" sz="2400" b="1" dirty="0">
              <a:solidFill>
                <a:srgbClr val="C60033"/>
              </a:solidFill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F81CB4E0-E4EE-582E-BCE8-D39451ECDA18}"/>
              </a:ext>
            </a:extLst>
          </p:cNvPr>
          <p:cNvSpPr/>
          <p:nvPr/>
        </p:nvSpPr>
        <p:spPr>
          <a:xfrm>
            <a:off x="5446979" y="4027780"/>
            <a:ext cx="721743" cy="1416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3EBD1C23-B693-D102-2B00-A0274810E4A0}"/>
              </a:ext>
            </a:extLst>
          </p:cNvPr>
          <p:cNvSpPr/>
          <p:nvPr/>
        </p:nvSpPr>
        <p:spPr>
          <a:xfrm>
            <a:off x="5446978" y="3661304"/>
            <a:ext cx="721743" cy="1416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ln w="0"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1" name="Imagen 20" descr="Imagen que contiene Texto">
            <a:extLst>
              <a:ext uri="{FF2B5EF4-FFF2-40B4-BE49-F238E27FC236}">
                <a16:creationId xmlns:a16="http://schemas.microsoft.com/office/drawing/2014/main" id="{751A24C3-C30C-CC6E-9931-7EAFECBB64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6" t="18599" r="6476" b="24709"/>
          <a:stretch>
            <a:fillRect/>
          </a:stretch>
        </p:blipFill>
        <p:spPr>
          <a:xfrm>
            <a:off x="10496686" y="208649"/>
            <a:ext cx="1381485" cy="1080000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E79B48C9-7DD7-528B-12A0-CFB1392A1BB0}"/>
              </a:ext>
            </a:extLst>
          </p:cNvPr>
          <p:cNvSpPr txBox="1"/>
          <p:nvPr/>
        </p:nvSpPr>
        <p:spPr>
          <a:xfrm>
            <a:off x="2512383" y="564513"/>
            <a:ext cx="6735134" cy="646331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solidFill>
                  <a:schemeClr val="bg1"/>
                </a:solidFill>
              </a:rPr>
              <a:t>REFORMA CONSTITUCIONAL</a:t>
            </a:r>
            <a:endParaRPr lang="es-MX" sz="3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795613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23AE5E-3892-A84C-D785-E8D571F466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4D924FE3-D49F-F0AC-9CD9-1716379CF1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32" y="6400760"/>
            <a:ext cx="12107068" cy="45724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B9BE26F3-D29D-4467-7DAE-9AD1FD441DC6}"/>
              </a:ext>
            </a:extLst>
          </p:cNvPr>
          <p:cNvSpPr txBox="1"/>
          <p:nvPr/>
        </p:nvSpPr>
        <p:spPr>
          <a:xfrm>
            <a:off x="1615699" y="853630"/>
            <a:ext cx="9022182" cy="646331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solidFill>
                  <a:schemeClr val="bg1"/>
                </a:solidFill>
                <a:latin typeface="+mj-lt"/>
              </a:rPr>
              <a:t>AUTORIDADES GARANTES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5D0BAB7-491D-123F-2464-3BA85D41813A}"/>
              </a:ext>
            </a:extLst>
          </p:cNvPr>
          <p:cNvSpPr txBox="1"/>
          <p:nvPr/>
        </p:nvSpPr>
        <p:spPr>
          <a:xfrm>
            <a:off x="1723661" y="2234904"/>
            <a:ext cx="9022182" cy="400110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bg1"/>
                </a:solidFill>
              </a:rPr>
              <a:t>Ámbito Federal</a:t>
            </a:r>
            <a:endParaRPr lang="es-MX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917623F-63E0-660C-461D-9B0DE8A232A3}"/>
              </a:ext>
            </a:extLst>
          </p:cNvPr>
          <p:cNvSpPr txBox="1"/>
          <p:nvPr/>
        </p:nvSpPr>
        <p:spPr>
          <a:xfrm>
            <a:off x="1723661" y="3948500"/>
            <a:ext cx="9022182" cy="400110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bg1"/>
                </a:solidFill>
              </a:rPr>
              <a:t>órganos de control de los órganos constitucionales autónomos</a:t>
            </a:r>
            <a:endParaRPr lang="es-MX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41FAC35-3607-4CA3-A372-F57F0A4FEA52}"/>
              </a:ext>
            </a:extLst>
          </p:cNvPr>
          <p:cNvSpPr txBox="1"/>
          <p:nvPr/>
        </p:nvSpPr>
        <p:spPr>
          <a:xfrm>
            <a:off x="1723661" y="3059668"/>
            <a:ext cx="9022182" cy="400110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bg1"/>
                </a:solidFill>
              </a:rPr>
              <a:t>órgano de control y disciplina del Poder Judicial de la Federación</a:t>
            </a:r>
            <a:endParaRPr lang="es-MX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3996B2D-151D-C8D4-A748-7A7CEA80C47F}"/>
              </a:ext>
            </a:extLst>
          </p:cNvPr>
          <p:cNvSpPr txBox="1"/>
          <p:nvPr/>
        </p:nvSpPr>
        <p:spPr>
          <a:xfrm>
            <a:off x="1723661" y="4805298"/>
            <a:ext cx="9022182" cy="400110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bg1"/>
                </a:solidFill>
              </a:rPr>
              <a:t>contraloría del Congreso de la Unión</a:t>
            </a:r>
            <a:endParaRPr lang="es-MX" sz="20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Imagen 1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5EC8D4AA-CA67-70A0-B1ED-28596D100C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30" y="239679"/>
            <a:ext cx="1312099" cy="1296000"/>
          </a:xfrm>
          <a:prstGeom prst="rect">
            <a:avLst/>
          </a:prstGeom>
        </p:spPr>
      </p:pic>
      <p:pic>
        <p:nvPicPr>
          <p:cNvPr id="6" name="Imagen 5" descr="Imagen que contiene Texto">
            <a:extLst>
              <a:ext uri="{FF2B5EF4-FFF2-40B4-BE49-F238E27FC236}">
                <a16:creationId xmlns:a16="http://schemas.microsoft.com/office/drawing/2014/main" id="{49DF7AF1-8E76-A8EA-7198-578ED7AAB0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6" t="18599" r="6476" b="24709"/>
          <a:stretch>
            <a:fillRect/>
          </a:stretch>
        </p:blipFill>
        <p:spPr>
          <a:xfrm>
            <a:off x="10637881" y="239679"/>
            <a:ext cx="138148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7098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3607C6-2671-3B71-827D-9BC16F5CCC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1E771D3-A1E3-B86C-4B3F-DF636E91CA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32" y="6400760"/>
            <a:ext cx="12107068" cy="45724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6F1CA8AF-873B-6CEE-5B69-222F9377EA09}"/>
              </a:ext>
            </a:extLst>
          </p:cNvPr>
          <p:cNvSpPr txBox="1"/>
          <p:nvPr/>
        </p:nvSpPr>
        <p:spPr>
          <a:xfrm>
            <a:off x="1663223" y="1194338"/>
            <a:ext cx="9022182" cy="646331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solidFill>
                  <a:schemeClr val="bg1"/>
                </a:solidFill>
                <a:latin typeface="+mj-lt"/>
              </a:rPr>
              <a:t>AUTORIDADES GARANTES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B1D81BF-A2C4-7B38-3880-F38DA42F809E}"/>
              </a:ext>
            </a:extLst>
          </p:cNvPr>
          <p:cNvSpPr txBox="1"/>
          <p:nvPr/>
        </p:nvSpPr>
        <p:spPr>
          <a:xfrm>
            <a:off x="1663223" y="2274338"/>
            <a:ext cx="9022182" cy="400110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bg1"/>
                </a:solidFill>
              </a:rPr>
              <a:t>Ámbito Local</a:t>
            </a:r>
            <a:endParaRPr lang="es-MX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AD74050-5737-E39E-ED63-C68B4501E769}"/>
              </a:ext>
            </a:extLst>
          </p:cNvPr>
          <p:cNvSpPr txBox="1"/>
          <p:nvPr/>
        </p:nvSpPr>
        <p:spPr>
          <a:xfrm>
            <a:off x="1663223" y="3993258"/>
            <a:ext cx="9022182" cy="707886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bg1"/>
                </a:solidFill>
              </a:rPr>
              <a:t>órganos de control de los órganos Estatales constitucionales autónomos</a:t>
            </a:r>
            <a:endParaRPr lang="es-MX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CFC9966-790C-802F-7006-A8F8E442064D}"/>
              </a:ext>
            </a:extLst>
          </p:cNvPr>
          <p:cNvSpPr txBox="1"/>
          <p:nvPr/>
        </p:nvSpPr>
        <p:spPr>
          <a:xfrm>
            <a:off x="1663223" y="3173841"/>
            <a:ext cx="9022182" cy="400110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bg1"/>
                </a:solidFill>
              </a:rPr>
              <a:t>órgano de control y disciplina del Poder Judicial de los Estados</a:t>
            </a:r>
            <a:endParaRPr lang="es-MX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3DD5BC9-E2A4-E18E-1FE7-31F5EFF45C1C}"/>
              </a:ext>
            </a:extLst>
          </p:cNvPr>
          <p:cNvSpPr txBox="1"/>
          <p:nvPr/>
        </p:nvSpPr>
        <p:spPr>
          <a:xfrm>
            <a:off x="1663223" y="5073512"/>
            <a:ext cx="9022182" cy="400110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schemeClr val="bg1"/>
                </a:solidFill>
              </a:rPr>
              <a:t>Contralorías de los Congresos de los Estados</a:t>
            </a:r>
            <a:endParaRPr lang="es-MX" sz="20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Imagen 1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F55C103E-C730-43AB-5AEE-4B30B0F224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30" y="239679"/>
            <a:ext cx="1312099" cy="1296000"/>
          </a:xfrm>
          <a:prstGeom prst="rect">
            <a:avLst/>
          </a:prstGeom>
        </p:spPr>
      </p:pic>
      <p:pic>
        <p:nvPicPr>
          <p:cNvPr id="6" name="Imagen 5" descr="Imagen que contiene Texto">
            <a:extLst>
              <a:ext uri="{FF2B5EF4-FFF2-40B4-BE49-F238E27FC236}">
                <a16:creationId xmlns:a16="http://schemas.microsoft.com/office/drawing/2014/main" id="{87983168-64D4-1D1E-50BD-B8343F3F8C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6" t="18599" r="6476" b="24709"/>
          <a:stretch>
            <a:fillRect/>
          </a:stretch>
        </p:blipFill>
        <p:spPr>
          <a:xfrm>
            <a:off x="10637881" y="239679"/>
            <a:ext cx="138148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970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7491854-75BA-DB54-2BD1-19ABCEF241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32" y="6400760"/>
            <a:ext cx="12107068" cy="457240"/>
          </a:xfrm>
          <a:prstGeom prst="rect">
            <a:avLst/>
          </a:prstGeom>
        </p:spPr>
      </p:pic>
      <p:sp>
        <p:nvSpPr>
          <p:cNvPr id="9" name="AutoShape 4" descr="Imagen Lapiz PNG DIbujo 0 | Lapiz, Fotos para youtube, Png">
            <a:extLst>
              <a:ext uri="{FF2B5EF4-FFF2-40B4-BE49-F238E27FC236}">
                <a16:creationId xmlns:a16="http://schemas.microsoft.com/office/drawing/2014/main" id="{C188BBE2-DCED-F396-545E-B4C27C23703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3276599"/>
            <a:ext cx="1665215" cy="1665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6B7E8A6-306A-354C-011A-8A85E33536BF}"/>
              </a:ext>
            </a:extLst>
          </p:cNvPr>
          <p:cNvSpPr txBox="1"/>
          <p:nvPr/>
        </p:nvSpPr>
        <p:spPr>
          <a:xfrm>
            <a:off x="1758887" y="764164"/>
            <a:ext cx="8097928" cy="646331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3600" b="1">
                <a:solidFill>
                  <a:schemeClr val="bg1"/>
                </a:solidFill>
              </a:rPr>
              <a:t>AUTORIDADES GARANTES</a:t>
            </a:r>
            <a:endParaRPr lang="es-MX" sz="3600" b="1" dirty="0">
              <a:solidFill>
                <a:schemeClr val="bg1"/>
              </a:solidFill>
            </a:endParaRPr>
          </a:p>
        </p:txBody>
      </p:sp>
      <p:pic>
        <p:nvPicPr>
          <p:cNvPr id="6" name="Imagen 5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B52D7E78-9B83-4A82-8D39-8ECAEF87DE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08" y="164244"/>
            <a:ext cx="1312099" cy="1296000"/>
          </a:xfrm>
          <a:prstGeom prst="rect">
            <a:avLst/>
          </a:prstGeom>
        </p:spPr>
      </p:pic>
      <p:pic>
        <p:nvPicPr>
          <p:cNvPr id="8" name="Imagen 7" descr="Imagen que contiene Texto">
            <a:extLst>
              <a:ext uri="{FF2B5EF4-FFF2-40B4-BE49-F238E27FC236}">
                <a16:creationId xmlns:a16="http://schemas.microsoft.com/office/drawing/2014/main" id="{9F461B22-0839-D623-A039-DB94197DE6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6" t="18599" r="6476" b="24709"/>
          <a:stretch>
            <a:fillRect/>
          </a:stretch>
        </p:blipFill>
        <p:spPr>
          <a:xfrm>
            <a:off x="10560059" y="164244"/>
            <a:ext cx="1381485" cy="108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D714250-9BAE-BCED-8CE5-F8C55FA4C230}"/>
              </a:ext>
            </a:extLst>
          </p:cNvPr>
          <p:cNvSpPr txBox="1"/>
          <p:nvPr/>
        </p:nvSpPr>
        <p:spPr>
          <a:xfrm>
            <a:off x="1206023" y="2038756"/>
            <a:ext cx="9022182" cy="427105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es-MX" sz="2000" b="1" kern="100" dirty="0">
                <a:solidFill>
                  <a:schemeClr val="bg1"/>
                </a:solidFill>
                <a:latin typeface="Montserrat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En los Estados de la Republica</a:t>
            </a:r>
            <a:endParaRPr lang="es-MX" b="1" kern="100" dirty="0">
              <a:solidFill>
                <a:schemeClr val="bg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50DD5F6-1CCC-3A20-AD86-D6DCBDE9E2CE}"/>
              </a:ext>
            </a:extLst>
          </p:cNvPr>
          <p:cNvSpPr txBox="1"/>
          <p:nvPr/>
        </p:nvSpPr>
        <p:spPr>
          <a:xfrm>
            <a:off x="1206023" y="3024492"/>
            <a:ext cx="9022182" cy="427105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es-MX" sz="2000" b="1" kern="0" dirty="0">
                <a:solidFill>
                  <a:schemeClr val="bg1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Las autoridades de control interno </a:t>
            </a:r>
            <a:endParaRPr lang="es-MX" b="1" kern="100" dirty="0">
              <a:solidFill>
                <a:schemeClr val="bg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D045E25-BAC8-B8D8-F6DC-AD0A5054CE5A}"/>
              </a:ext>
            </a:extLst>
          </p:cNvPr>
          <p:cNvSpPr txBox="1"/>
          <p:nvPr/>
        </p:nvSpPr>
        <p:spPr>
          <a:xfrm>
            <a:off x="1206023" y="4172319"/>
            <a:ext cx="9022182" cy="781048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s-MX" sz="2000" b="1" kern="0" dirty="0">
                <a:solidFill>
                  <a:schemeClr val="bg1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Conocerán los asuntos en materia de transparencia de sus municipios</a:t>
            </a:r>
            <a:endParaRPr lang="es-MX" b="1" kern="100" dirty="0">
              <a:solidFill>
                <a:schemeClr val="bg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2380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C6161C2C-A042-C02D-F66A-25A99B24C336}"/>
              </a:ext>
            </a:extLst>
          </p:cNvPr>
          <p:cNvSpPr txBox="1"/>
          <p:nvPr/>
        </p:nvSpPr>
        <p:spPr>
          <a:xfrm>
            <a:off x="2047036" y="488278"/>
            <a:ext cx="8097928" cy="646331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solidFill>
                  <a:schemeClr val="bg1"/>
                </a:solidFill>
              </a:rPr>
              <a:t>REFORMA CONSTITUCIONAL</a:t>
            </a:r>
          </a:p>
        </p:txBody>
      </p:sp>
      <p:pic>
        <p:nvPicPr>
          <p:cNvPr id="5" name="Imagen 4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5043884F-C045-C26E-E30C-1AF31038AFA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38" y="116164"/>
            <a:ext cx="1312099" cy="1296000"/>
          </a:xfrm>
          <a:prstGeom prst="rect">
            <a:avLst/>
          </a:prstGeom>
        </p:spPr>
      </p:pic>
      <p:pic>
        <p:nvPicPr>
          <p:cNvPr id="7" name="Imagen 6" descr="Imagen que contiene Texto">
            <a:extLst>
              <a:ext uri="{FF2B5EF4-FFF2-40B4-BE49-F238E27FC236}">
                <a16:creationId xmlns:a16="http://schemas.microsoft.com/office/drawing/2014/main" id="{D7E38471-8E8C-258A-94C0-107707A520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6" t="18599" r="6476" b="24709"/>
          <a:stretch>
            <a:fillRect/>
          </a:stretch>
        </p:blipFill>
        <p:spPr>
          <a:xfrm>
            <a:off x="10579515" y="116164"/>
            <a:ext cx="1381485" cy="1080000"/>
          </a:xfrm>
          <a:prstGeom prst="rect">
            <a:avLst/>
          </a:prstGeom>
        </p:spPr>
      </p:pic>
      <p:pic>
        <p:nvPicPr>
          <p:cNvPr id="2052" name="Picture 4" descr="Las fallas en la Plataforma Nacional de Transparencia - Puntos y  Contrapuntos.mx">
            <a:extLst>
              <a:ext uri="{FF2B5EF4-FFF2-40B4-BE49-F238E27FC236}">
                <a16:creationId xmlns:a16="http://schemas.microsoft.com/office/drawing/2014/main" id="{591D35F7-AA3D-36C0-12DC-D238EB0DF2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9241" y="2956524"/>
            <a:ext cx="3597812" cy="1810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ecretaría Anticorrupción y Buen Gobierno - YouTube">
            <a:extLst>
              <a:ext uri="{FF2B5EF4-FFF2-40B4-BE49-F238E27FC236}">
                <a16:creationId xmlns:a16="http://schemas.microsoft.com/office/drawing/2014/main" id="{039F617C-4110-CD5B-D4AF-933644C4E3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07" t="8282" r="1507" b="16929"/>
          <a:stretch>
            <a:fillRect/>
          </a:stretch>
        </p:blipFill>
        <p:spPr bwMode="auto">
          <a:xfrm>
            <a:off x="1078068" y="2831394"/>
            <a:ext cx="2587832" cy="1935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0677EFCF-94AF-9246-FB41-2D127016E1A6}"/>
              </a:ext>
            </a:extLst>
          </p:cNvPr>
          <p:cNvCxnSpPr>
            <a:cxnSpLocks/>
          </p:cNvCxnSpPr>
          <p:nvPr/>
        </p:nvCxnSpPr>
        <p:spPr>
          <a:xfrm>
            <a:off x="4245634" y="3973570"/>
            <a:ext cx="3700732" cy="0"/>
          </a:xfrm>
          <a:prstGeom prst="straightConnector1">
            <a:avLst/>
          </a:prstGeom>
          <a:ln w="762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3763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B9099B-1847-1509-CDCE-EAACF58E86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BE5FC6F-1EE7-17FA-2CAE-91E3B4AB6E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32" y="6400760"/>
            <a:ext cx="12107068" cy="45724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D566C764-9D8A-B554-0FF5-A3126CCF2A81}"/>
              </a:ext>
            </a:extLst>
          </p:cNvPr>
          <p:cNvSpPr txBox="1"/>
          <p:nvPr/>
        </p:nvSpPr>
        <p:spPr>
          <a:xfrm>
            <a:off x="6992645" y="3707977"/>
            <a:ext cx="42291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>
              <a:solidFill>
                <a:schemeClr val="bg1"/>
              </a:solidFill>
            </a:endParaRPr>
          </a:p>
          <a:p>
            <a:r>
              <a:rPr lang="es-MX" sz="2400" b="1" dirty="0"/>
              <a:t>Decreto por el que se expiden las nuevas Leyes de Transparencia y Acceso a la Información Pública y de Protección de Datos Personales.</a:t>
            </a:r>
          </a:p>
          <a:p>
            <a:r>
              <a:rPr lang="es-MX" sz="24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9375E3B-61E8-1163-BAF9-37AB9D24EEDB}"/>
              </a:ext>
            </a:extLst>
          </p:cNvPr>
          <p:cNvSpPr txBox="1"/>
          <p:nvPr/>
        </p:nvSpPr>
        <p:spPr>
          <a:xfrm>
            <a:off x="2047036" y="472367"/>
            <a:ext cx="8097928" cy="646331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solidFill>
                  <a:schemeClr val="bg1"/>
                </a:solidFill>
                <a:latin typeface="+mj-lt"/>
              </a:rPr>
              <a:t>REFORMA CONSTITUCIONAL</a:t>
            </a:r>
          </a:p>
        </p:txBody>
      </p:sp>
      <p:pic>
        <p:nvPicPr>
          <p:cNvPr id="2050" name="Picture 2" descr="20 de diciembre calendario Imágenes Vectoriales, Gráfico Vectorial de 20 de  diciembre calendario | Depositphotos">
            <a:extLst>
              <a:ext uri="{FF2B5EF4-FFF2-40B4-BE49-F238E27FC236}">
                <a16:creationId xmlns:a16="http://schemas.microsoft.com/office/drawing/2014/main" id="{4312802B-9F72-E086-E243-9620676A4F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46" t="9661" r="15441" b="7120"/>
          <a:stretch>
            <a:fillRect/>
          </a:stretch>
        </p:blipFill>
        <p:spPr bwMode="auto">
          <a:xfrm>
            <a:off x="2367787" y="1288649"/>
            <a:ext cx="1950350" cy="230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lecha: a la derecha 3">
            <a:extLst>
              <a:ext uri="{FF2B5EF4-FFF2-40B4-BE49-F238E27FC236}">
                <a16:creationId xmlns:a16="http://schemas.microsoft.com/office/drawing/2014/main" id="{8EBEDF6E-A9AB-8877-5A54-B5281919B45F}"/>
              </a:ext>
            </a:extLst>
          </p:cNvPr>
          <p:cNvSpPr/>
          <p:nvPr/>
        </p:nvSpPr>
        <p:spPr>
          <a:xfrm>
            <a:off x="4867275" y="2442811"/>
            <a:ext cx="1703258" cy="462314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5" name="Picture 2" descr="20 de diciembre calendario Imágenes Vectoriales, Gráfico Vectorial de 20 de  diciembre calendario | Depositphotos">
            <a:extLst>
              <a:ext uri="{FF2B5EF4-FFF2-40B4-BE49-F238E27FC236}">
                <a16:creationId xmlns:a16="http://schemas.microsoft.com/office/drawing/2014/main" id="{FA4C9DCC-702F-0A40-B3F1-D659394DE3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46" t="9661" r="15441" b="7120"/>
          <a:stretch>
            <a:fillRect/>
          </a:stretch>
        </p:blipFill>
        <p:spPr bwMode="auto">
          <a:xfrm>
            <a:off x="2367787" y="3766924"/>
            <a:ext cx="1950350" cy="230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A30A3CF9-F0FA-D2EB-019D-35CD84498F9D}"/>
              </a:ext>
            </a:extLst>
          </p:cNvPr>
          <p:cNvSpPr txBox="1"/>
          <p:nvPr/>
        </p:nvSpPr>
        <p:spPr>
          <a:xfrm>
            <a:off x="2442561" y="4204844"/>
            <a:ext cx="1848941" cy="461665"/>
          </a:xfrm>
          <a:prstGeom prst="rect">
            <a:avLst/>
          </a:prstGeom>
          <a:solidFill>
            <a:srgbClr val="EE1B2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MARZO 2025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5E84C19-7377-9D8B-E910-0B7EF8A3351F}"/>
              </a:ext>
            </a:extLst>
          </p:cNvPr>
          <p:cNvSpPr txBox="1"/>
          <p:nvPr/>
        </p:nvSpPr>
        <p:spPr>
          <a:xfrm>
            <a:off x="2442560" y="1766529"/>
            <a:ext cx="1848941" cy="523220"/>
          </a:xfrm>
          <a:prstGeom prst="rect">
            <a:avLst/>
          </a:prstGeom>
          <a:solidFill>
            <a:srgbClr val="EE1B2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DICIEMBRE</a:t>
            </a:r>
            <a:r>
              <a:rPr lang="es-E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2024</a:t>
            </a:r>
            <a:endParaRPr lang="es-MX"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Flecha: a la derecha 9">
            <a:extLst>
              <a:ext uri="{FF2B5EF4-FFF2-40B4-BE49-F238E27FC236}">
                <a16:creationId xmlns:a16="http://schemas.microsoft.com/office/drawing/2014/main" id="{11B4D454-68D6-98D5-55DD-AA8140F6C7D7}"/>
              </a:ext>
            </a:extLst>
          </p:cNvPr>
          <p:cNvSpPr/>
          <p:nvPr/>
        </p:nvSpPr>
        <p:spPr>
          <a:xfrm>
            <a:off x="4803762" y="4921086"/>
            <a:ext cx="1703258" cy="462314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6575ED8-F789-E977-4147-9D5F773F114A}"/>
              </a:ext>
            </a:extLst>
          </p:cNvPr>
          <p:cNvSpPr txBox="1"/>
          <p:nvPr/>
        </p:nvSpPr>
        <p:spPr>
          <a:xfrm>
            <a:off x="7050405" y="1897596"/>
            <a:ext cx="41135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/>
              <a:t>Decreto de reforma en materia de simplificación orgánica. </a:t>
            </a:r>
          </a:p>
          <a:p>
            <a:endParaRPr lang="es-MX" dirty="0"/>
          </a:p>
        </p:txBody>
      </p:sp>
      <p:pic>
        <p:nvPicPr>
          <p:cNvPr id="8" name="Imagen 7" descr="Imagen que contiene Texto">
            <a:extLst>
              <a:ext uri="{FF2B5EF4-FFF2-40B4-BE49-F238E27FC236}">
                <a16:creationId xmlns:a16="http://schemas.microsoft.com/office/drawing/2014/main" id="{2A12B361-4574-CE27-987B-DD005AB45A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6" t="18599" r="6476" b="24709"/>
          <a:stretch>
            <a:fillRect/>
          </a:stretch>
        </p:blipFill>
        <p:spPr>
          <a:xfrm>
            <a:off x="10637881" y="111070"/>
            <a:ext cx="1381485" cy="1080000"/>
          </a:xfrm>
          <a:prstGeom prst="rect">
            <a:avLst/>
          </a:prstGeom>
        </p:spPr>
      </p:pic>
      <p:pic>
        <p:nvPicPr>
          <p:cNvPr id="12" name="Imagen 11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82297082-6762-EC74-CE45-C7DC67899A5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30" y="239679"/>
            <a:ext cx="1312099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6590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3409E360-5007-9669-0A51-8D5DE498629D}"/>
              </a:ext>
            </a:extLst>
          </p:cNvPr>
          <p:cNvSpPr txBox="1"/>
          <p:nvPr/>
        </p:nvSpPr>
        <p:spPr>
          <a:xfrm>
            <a:off x="2163397" y="543699"/>
            <a:ext cx="8097928" cy="646331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solidFill>
                  <a:schemeClr val="bg1"/>
                </a:solidFill>
              </a:rPr>
              <a:t>NUEVA LEY DE TRANSPARENCIA</a:t>
            </a:r>
            <a:endParaRPr lang="es-MX" sz="3600" b="1" dirty="0">
              <a:solidFill>
                <a:schemeClr val="bg1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2A81EDB-EBC9-5B4E-D5B4-C16C0EF53840}"/>
              </a:ext>
            </a:extLst>
          </p:cNvPr>
          <p:cNvSpPr txBox="1"/>
          <p:nvPr/>
        </p:nvSpPr>
        <p:spPr>
          <a:xfrm>
            <a:off x="2788446" y="1391204"/>
            <a:ext cx="6107502" cy="883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es-MX" sz="2000" b="1" i="1" kern="100" dirty="0">
                <a:effectLst/>
                <a:latin typeface="Montserrat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MUNICIPIOS</a:t>
            </a:r>
            <a:endParaRPr lang="es-MX" sz="2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es-MX" sz="2000" b="1" kern="100" dirty="0">
                <a:effectLst/>
                <a:latin typeface="Montserrat" panose="00000500000000000000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OBLIGACIONES DE TRANSPARENCIA</a:t>
            </a:r>
            <a:endParaRPr lang="es-MX" sz="2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E361912A-A3EA-00B1-BCB0-B3FE0BB718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293990"/>
              </p:ext>
            </p:extLst>
          </p:nvPr>
        </p:nvGraphicFramePr>
        <p:xfrm>
          <a:off x="2080750" y="3865852"/>
          <a:ext cx="8030500" cy="25662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14819">
                  <a:extLst>
                    <a:ext uri="{9D8B030D-6E8A-4147-A177-3AD203B41FA5}">
                      <a16:colId xmlns:a16="http://schemas.microsoft.com/office/drawing/2014/main" val="2857566262"/>
                    </a:ext>
                  </a:extLst>
                </a:gridCol>
                <a:gridCol w="4015681">
                  <a:extLst>
                    <a:ext uri="{9D8B030D-6E8A-4147-A177-3AD203B41FA5}">
                      <a16:colId xmlns:a16="http://schemas.microsoft.com/office/drawing/2014/main" val="3785179288"/>
                    </a:ext>
                  </a:extLst>
                </a:gridCol>
              </a:tblGrid>
              <a:tr h="8932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1400" kern="0" dirty="0">
                          <a:effectLst/>
                        </a:rPr>
                        <a:t> </a:t>
                      </a:r>
                      <a:endParaRPr lang="es-MX" sz="1600" kern="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1400" kern="0" dirty="0">
                          <a:effectLst/>
                        </a:rPr>
                        <a:t>L.G.T.A.I.P. (D.O.F.20-03-2025)</a:t>
                      </a:r>
                      <a:endParaRPr lang="es-MX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1400" kern="0" dirty="0">
                          <a:effectLst/>
                        </a:rPr>
                        <a:t> </a:t>
                      </a:r>
                      <a:endParaRPr lang="es-MX" sz="1600" kern="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1400" kern="0" dirty="0">
                          <a:effectLst/>
                        </a:rPr>
                        <a:t>LEY 875 LOCAL</a:t>
                      </a:r>
                      <a:endParaRPr lang="es-MX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83450913"/>
                  </a:ext>
                </a:extLst>
              </a:tr>
              <a:tr h="8364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1400" kern="0">
                          <a:effectLst/>
                        </a:rPr>
                        <a:t>OBLIGACIONES COMUNES</a:t>
                      </a:r>
                      <a:endParaRPr lang="es-MX" sz="1600" kern="1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1400" kern="0">
                          <a:effectLst/>
                        </a:rPr>
                        <a:t>ART.65 (46 fracciones)</a:t>
                      </a:r>
                      <a:endParaRPr lang="es-MX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1400" kern="0" dirty="0">
                          <a:effectLst/>
                        </a:rPr>
                        <a:t>OBLIGACIONES COMUNES</a:t>
                      </a:r>
                      <a:endParaRPr lang="es-MX" sz="1600" kern="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1400" kern="0" dirty="0">
                          <a:effectLst/>
                        </a:rPr>
                        <a:t>ART.15 (54 fracciones)</a:t>
                      </a:r>
                      <a:endParaRPr lang="es-MX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1744108"/>
                  </a:ext>
                </a:extLst>
              </a:tr>
              <a:tr h="8364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1400" kern="0">
                          <a:effectLst/>
                        </a:rPr>
                        <a:t>OBLIGACIONES ESPECIFICAS</a:t>
                      </a:r>
                      <a:endParaRPr lang="es-MX" sz="1600" kern="1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1400" kern="0">
                          <a:effectLst/>
                        </a:rPr>
                        <a:t>ART. 66 </a:t>
                      </a:r>
                      <a:endParaRPr lang="es-MX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1400" kern="0" dirty="0">
                          <a:effectLst/>
                        </a:rPr>
                        <a:t>OBLIGACIONES ESPECÍFICAS</a:t>
                      </a:r>
                      <a:endParaRPr lang="es-MX" sz="1600" kern="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1400" kern="0" dirty="0">
                          <a:effectLst/>
                        </a:rPr>
                        <a:t>ART.16 FRACCIÓN II</a:t>
                      </a:r>
                      <a:endParaRPr lang="es-MX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09064278"/>
                  </a:ext>
                </a:extLst>
              </a:tr>
            </a:tbl>
          </a:graphicData>
        </a:graphic>
      </p:graphicFrame>
      <p:pic>
        <p:nvPicPr>
          <p:cNvPr id="5" name="Imagen 4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3662A100-001E-961A-DAEA-C4B27C52CC2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34" y="176050"/>
            <a:ext cx="1312099" cy="1296000"/>
          </a:xfrm>
          <a:prstGeom prst="rect">
            <a:avLst/>
          </a:prstGeom>
        </p:spPr>
      </p:pic>
      <p:pic>
        <p:nvPicPr>
          <p:cNvPr id="8" name="Imagen 7" descr="Imagen que contiene Texto">
            <a:extLst>
              <a:ext uri="{FF2B5EF4-FFF2-40B4-BE49-F238E27FC236}">
                <a16:creationId xmlns:a16="http://schemas.microsoft.com/office/drawing/2014/main" id="{0BC8298D-2EBD-366F-4D95-625345EF70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6" t="18599" r="6476" b="24709"/>
          <a:stretch>
            <a:fillRect/>
          </a:stretch>
        </p:blipFill>
        <p:spPr>
          <a:xfrm>
            <a:off x="10637881" y="239679"/>
            <a:ext cx="1381485" cy="10800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012BD6FD-5A82-C69D-D403-1D303FEAAF16}"/>
              </a:ext>
            </a:extLst>
          </p:cNvPr>
          <p:cNvSpPr txBox="1"/>
          <p:nvPr/>
        </p:nvSpPr>
        <p:spPr>
          <a:xfrm>
            <a:off x="3158610" y="3264568"/>
            <a:ext cx="1793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/>
              <a:t>COMUNES</a:t>
            </a:r>
            <a:endParaRPr lang="es-MX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44820F2-99E1-98C1-C3C2-84370F134853}"/>
              </a:ext>
            </a:extLst>
          </p:cNvPr>
          <p:cNvSpPr txBox="1"/>
          <p:nvPr/>
        </p:nvSpPr>
        <p:spPr>
          <a:xfrm>
            <a:off x="7351900" y="3234376"/>
            <a:ext cx="1793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/>
              <a:t>ESPECIFICAS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438331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76363EA9-E034-DB5A-F725-7BC21E53E7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621100"/>
              </p:ext>
            </p:extLst>
          </p:nvPr>
        </p:nvGraphicFramePr>
        <p:xfrm>
          <a:off x="2648305" y="2159540"/>
          <a:ext cx="6895390" cy="34628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63619">
                  <a:extLst>
                    <a:ext uri="{9D8B030D-6E8A-4147-A177-3AD203B41FA5}">
                      <a16:colId xmlns:a16="http://schemas.microsoft.com/office/drawing/2014/main" val="3718399208"/>
                    </a:ext>
                  </a:extLst>
                </a:gridCol>
                <a:gridCol w="3131771">
                  <a:extLst>
                    <a:ext uri="{9D8B030D-6E8A-4147-A177-3AD203B41FA5}">
                      <a16:colId xmlns:a16="http://schemas.microsoft.com/office/drawing/2014/main" val="29721031"/>
                    </a:ext>
                  </a:extLst>
                </a:gridCol>
              </a:tblGrid>
              <a:tr h="577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1200" kern="0">
                          <a:effectLst/>
                        </a:rPr>
                        <a:t>LEY ABROGADA</a:t>
                      </a:r>
                      <a:endParaRPr lang="es-MX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1200" kern="0">
                          <a:effectLst/>
                        </a:rPr>
                        <a:t>LGTAIP VIGENTE</a:t>
                      </a:r>
                      <a:endParaRPr lang="es-MX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798230752"/>
                  </a:ext>
                </a:extLst>
              </a:tr>
              <a:tr h="577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1200" kern="0" dirty="0">
                          <a:effectLst/>
                        </a:rPr>
                        <a:t>ART.70</a:t>
                      </a:r>
                      <a:endParaRPr lang="es-MX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1200" kern="0">
                          <a:effectLst/>
                        </a:rPr>
                        <a:t>ART.65</a:t>
                      </a:r>
                      <a:endParaRPr lang="es-MX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972827762"/>
                  </a:ext>
                </a:extLst>
              </a:tr>
              <a:tr h="577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1200" kern="0">
                          <a:effectLst/>
                        </a:rPr>
                        <a:t>FRACCIÓN IV</a:t>
                      </a:r>
                      <a:endParaRPr lang="es-MX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1200" kern="0">
                          <a:effectLst/>
                        </a:rPr>
                        <a:t>V</a:t>
                      </a:r>
                      <a:endParaRPr lang="es-MX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346299552"/>
                  </a:ext>
                </a:extLst>
              </a:tr>
              <a:tr h="577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1200" kern="0">
                          <a:effectLst/>
                        </a:rPr>
                        <a:t>FRACCÍON V</a:t>
                      </a:r>
                      <a:endParaRPr lang="es-MX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2016350"/>
                  </a:ext>
                </a:extLst>
              </a:tr>
              <a:tr h="577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1200" kern="0">
                          <a:effectLst/>
                        </a:rPr>
                        <a:t>FRACCIÓN XIX</a:t>
                      </a:r>
                      <a:endParaRPr lang="es-MX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1200" kern="0">
                          <a:effectLst/>
                        </a:rPr>
                        <a:t>XVIII</a:t>
                      </a:r>
                      <a:endParaRPr lang="es-MX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611184390"/>
                  </a:ext>
                </a:extLst>
              </a:tr>
              <a:tr h="577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1200" kern="0" dirty="0">
                          <a:effectLst/>
                        </a:rPr>
                        <a:t>FRACCÍON XX</a:t>
                      </a:r>
                      <a:endParaRPr lang="es-MX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638589"/>
                  </a:ext>
                </a:extLst>
              </a:tr>
            </a:tbl>
          </a:graphicData>
        </a:graphic>
      </p:graphicFrame>
      <p:pic>
        <p:nvPicPr>
          <p:cNvPr id="3" name="Imagen 2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0914C269-401A-B912-31C4-857210895A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34" y="176050"/>
            <a:ext cx="1312099" cy="1296000"/>
          </a:xfrm>
          <a:prstGeom prst="rect">
            <a:avLst/>
          </a:prstGeom>
        </p:spPr>
      </p:pic>
      <p:pic>
        <p:nvPicPr>
          <p:cNvPr id="4" name="Imagen 3" descr="Imagen que contiene Texto">
            <a:extLst>
              <a:ext uri="{FF2B5EF4-FFF2-40B4-BE49-F238E27FC236}">
                <a16:creationId xmlns:a16="http://schemas.microsoft.com/office/drawing/2014/main" id="{AB450C18-963E-519E-468A-6339201AFF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6" t="18599" r="6476" b="24709"/>
          <a:stretch>
            <a:fillRect/>
          </a:stretch>
        </p:blipFill>
        <p:spPr>
          <a:xfrm>
            <a:off x="10637881" y="239679"/>
            <a:ext cx="1381485" cy="108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4B4B1BD8-F53F-2D2E-BE87-848F4CAE7276}"/>
              </a:ext>
            </a:extLst>
          </p:cNvPr>
          <p:cNvSpPr txBox="1"/>
          <p:nvPr/>
        </p:nvSpPr>
        <p:spPr>
          <a:xfrm>
            <a:off x="2163397" y="543699"/>
            <a:ext cx="8097928" cy="646331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solidFill>
                  <a:schemeClr val="bg1"/>
                </a:solidFill>
              </a:rPr>
              <a:t>NUEVA LEY DE TRANSPARENCIA</a:t>
            </a:r>
            <a:endParaRPr lang="es-MX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0652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45B91AFF-E467-69C1-424E-05CA4A6CBB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406466"/>
              </p:ext>
            </p:extLst>
          </p:nvPr>
        </p:nvGraphicFramePr>
        <p:xfrm>
          <a:off x="1814222" y="697117"/>
          <a:ext cx="8494170" cy="55925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10180">
                  <a:extLst>
                    <a:ext uri="{9D8B030D-6E8A-4147-A177-3AD203B41FA5}">
                      <a16:colId xmlns:a16="http://schemas.microsoft.com/office/drawing/2014/main" val="4191561444"/>
                    </a:ext>
                  </a:extLst>
                </a:gridCol>
                <a:gridCol w="2983990">
                  <a:extLst>
                    <a:ext uri="{9D8B030D-6E8A-4147-A177-3AD203B41FA5}">
                      <a16:colId xmlns:a16="http://schemas.microsoft.com/office/drawing/2014/main" val="2383422362"/>
                    </a:ext>
                  </a:extLst>
                </a:gridCol>
              </a:tblGrid>
              <a:tr h="183441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3600" kern="0" dirty="0">
                          <a:effectLst/>
                        </a:rPr>
                        <a:t>PERIODOS DE ACTUALIZACIÓN 2025</a:t>
                      </a:r>
                      <a:endParaRPr lang="es-MX" sz="3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2056295"/>
                  </a:ext>
                </a:extLst>
              </a:tr>
              <a:tr h="9394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3600" kern="0">
                          <a:effectLst/>
                        </a:rPr>
                        <a:t>PRIMER TRIMESTRE</a:t>
                      </a:r>
                      <a:endParaRPr lang="es-MX" sz="3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3600" kern="0" dirty="0">
                          <a:effectLst/>
                        </a:rPr>
                        <a:t>30/04/2025</a:t>
                      </a:r>
                      <a:endParaRPr lang="es-MX" sz="3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288603251"/>
                  </a:ext>
                </a:extLst>
              </a:tr>
              <a:tr h="9395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3600" kern="0" dirty="0">
                          <a:effectLst/>
                        </a:rPr>
                        <a:t>SEGUNDO TRIMESTRE</a:t>
                      </a:r>
                      <a:endParaRPr lang="es-MX" sz="3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3600" kern="0" dirty="0">
                          <a:effectLst/>
                        </a:rPr>
                        <a:t>31/07/2025</a:t>
                      </a:r>
                      <a:endParaRPr lang="es-MX" sz="3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295769157"/>
                  </a:ext>
                </a:extLst>
              </a:tr>
              <a:tr h="9395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3600" kern="0">
                          <a:effectLst/>
                        </a:rPr>
                        <a:t>TERCER TRIMESTRE</a:t>
                      </a:r>
                      <a:endParaRPr lang="es-MX" sz="3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3600" kern="0" dirty="0">
                          <a:effectLst/>
                        </a:rPr>
                        <a:t>31/10/2025</a:t>
                      </a:r>
                      <a:endParaRPr lang="es-MX" sz="3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699539679"/>
                  </a:ext>
                </a:extLst>
              </a:tr>
              <a:tr h="9395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3600" kern="0">
                          <a:effectLst/>
                        </a:rPr>
                        <a:t>CUARTO TRIMESTRE</a:t>
                      </a:r>
                      <a:endParaRPr lang="es-MX" sz="3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MX" sz="3600" kern="0" dirty="0">
                          <a:effectLst/>
                        </a:rPr>
                        <a:t>31/01/2026</a:t>
                      </a:r>
                      <a:endParaRPr lang="es-MX" sz="3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321215827"/>
                  </a:ext>
                </a:extLst>
              </a:tr>
            </a:tbl>
          </a:graphicData>
        </a:graphic>
      </p:graphicFrame>
      <p:pic>
        <p:nvPicPr>
          <p:cNvPr id="4" name="Imagen 3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E56FF889-00A1-629A-B6B6-5785A22895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34" y="176050"/>
            <a:ext cx="1312099" cy="1296000"/>
          </a:xfrm>
          <a:prstGeom prst="rect">
            <a:avLst/>
          </a:prstGeom>
        </p:spPr>
      </p:pic>
      <p:pic>
        <p:nvPicPr>
          <p:cNvPr id="5" name="Imagen 4" descr="Imagen que contiene Texto">
            <a:extLst>
              <a:ext uri="{FF2B5EF4-FFF2-40B4-BE49-F238E27FC236}">
                <a16:creationId xmlns:a16="http://schemas.microsoft.com/office/drawing/2014/main" id="{5E8C5D7B-AE6B-8B15-0348-CC5ABBB301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6" t="18599" r="6476" b="24709"/>
          <a:stretch>
            <a:fillRect/>
          </a:stretch>
        </p:blipFill>
        <p:spPr>
          <a:xfrm>
            <a:off x="10637881" y="239679"/>
            <a:ext cx="138148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0781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8D495C-DEE6-EC4A-C72D-233B5522DB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D2628A7-2307-3EB1-B10A-87BB8A6C15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32" y="6400760"/>
            <a:ext cx="12107068" cy="45724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C41DB48-4C51-CEBE-BB00-54261F9ED377}"/>
              </a:ext>
            </a:extLst>
          </p:cNvPr>
          <p:cNvSpPr txBox="1"/>
          <p:nvPr/>
        </p:nvSpPr>
        <p:spPr>
          <a:xfrm>
            <a:off x="2368026" y="1663605"/>
            <a:ext cx="65344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b="1" dirty="0">
                <a:solidFill>
                  <a:schemeClr val="bg1"/>
                </a:solidFill>
              </a:rPr>
              <a:t>10 de junio de 2025 Congreso del Estado Extingue el Órgano Garante</a:t>
            </a:r>
            <a:endParaRPr lang="es-ES" sz="3000" b="1" dirty="0">
              <a:solidFill>
                <a:schemeClr val="bg1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D5DC9BB-A27B-2F24-2933-32BBC6F8C86E}"/>
              </a:ext>
            </a:extLst>
          </p:cNvPr>
          <p:cNvSpPr txBox="1"/>
          <p:nvPr/>
        </p:nvSpPr>
        <p:spPr>
          <a:xfrm>
            <a:off x="1896130" y="477860"/>
            <a:ext cx="8097928" cy="707886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>
                <a:solidFill>
                  <a:schemeClr val="bg1"/>
                </a:solidFill>
                <a:latin typeface="+mj-lt"/>
              </a:rPr>
              <a:t>ESTADO DE VERACRUZ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97F77036-4769-16F6-4189-42F9217D9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1026" name="Picture 2" descr="Veracruz elimina el IVAI: Congreso aprueba transferencia de funciones a  contralorías estatales - AVC Noticias">
            <a:extLst>
              <a:ext uri="{FF2B5EF4-FFF2-40B4-BE49-F238E27FC236}">
                <a16:creationId xmlns:a16="http://schemas.microsoft.com/office/drawing/2014/main" id="{698F0EBB-9FE5-F863-72B4-D85188954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281" y="3637086"/>
            <a:ext cx="4593995" cy="1919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ondo lettering adiós mano dibujo animado | Vector Premium">
            <a:extLst>
              <a:ext uri="{FF2B5EF4-FFF2-40B4-BE49-F238E27FC236}">
                <a16:creationId xmlns:a16="http://schemas.microsoft.com/office/drawing/2014/main" id="{05DD2BC7-2057-3F66-D33C-5AAE0227F7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026" y="3699284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5674A3B8-5AE0-2764-947D-E230E41A755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38" y="229794"/>
            <a:ext cx="1312099" cy="1296000"/>
          </a:xfrm>
          <a:prstGeom prst="rect">
            <a:avLst/>
          </a:prstGeom>
        </p:spPr>
      </p:pic>
      <p:pic>
        <p:nvPicPr>
          <p:cNvPr id="7" name="Imagen 6" descr="Imagen que contiene Texto">
            <a:extLst>
              <a:ext uri="{FF2B5EF4-FFF2-40B4-BE49-F238E27FC236}">
                <a16:creationId xmlns:a16="http://schemas.microsoft.com/office/drawing/2014/main" id="{8451ADA0-ED1B-51EF-7853-9750AB7281C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6" t="18599" r="6476" b="24709"/>
          <a:stretch>
            <a:fillRect/>
          </a:stretch>
        </p:blipFill>
        <p:spPr>
          <a:xfrm>
            <a:off x="10539089" y="229794"/>
            <a:ext cx="138148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3549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08BBF0-B925-4280-EB13-01842A802F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20CD362-5571-F558-690E-D880137D06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32" y="6400760"/>
            <a:ext cx="12107068" cy="45724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546CC713-0F32-9FCA-65EB-843194DF3C74}"/>
              </a:ext>
            </a:extLst>
          </p:cNvPr>
          <p:cNvSpPr txBox="1"/>
          <p:nvPr/>
        </p:nvSpPr>
        <p:spPr>
          <a:xfrm>
            <a:off x="1980487" y="676763"/>
            <a:ext cx="8097928" cy="646331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solidFill>
                  <a:schemeClr val="bg1"/>
                </a:solidFill>
                <a:latin typeface="+mj-lt"/>
              </a:rPr>
              <a:t>ESTADO DE VERACRUZ</a:t>
            </a:r>
          </a:p>
        </p:txBody>
      </p:sp>
      <p:pic>
        <p:nvPicPr>
          <p:cNvPr id="11266" name="Picture 2" descr="Desarrollo | CGE">
            <a:extLst>
              <a:ext uri="{FF2B5EF4-FFF2-40B4-BE49-F238E27FC236}">
                <a16:creationId xmlns:a16="http://schemas.microsoft.com/office/drawing/2014/main" id="{9043887C-8F60-451E-4E3C-0534EE8B9D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2" r="7887" b="31856"/>
          <a:stretch>
            <a:fillRect/>
          </a:stretch>
        </p:blipFill>
        <p:spPr bwMode="auto">
          <a:xfrm>
            <a:off x="7477436" y="2909480"/>
            <a:ext cx="3926361" cy="15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Buscador de resoluciones IVAI">
            <a:extLst>
              <a:ext uri="{FF2B5EF4-FFF2-40B4-BE49-F238E27FC236}">
                <a16:creationId xmlns:a16="http://schemas.microsoft.com/office/drawing/2014/main" id="{95506566-8619-2449-4E5D-C9F00167D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925" y="2909480"/>
            <a:ext cx="2905125" cy="15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E13BC7A1-D344-354C-D29E-456962BE2730}"/>
              </a:ext>
            </a:extLst>
          </p:cNvPr>
          <p:cNvCxnSpPr>
            <a:cxnSpLocks/>
          </p:cNvCxnSpPr>
          <p:nvPr/>
        </p:nvCxnSpPr>
        <p:spPr>
          <a:xfrm>
            <a:off x="3604877" y="3817189"/>
            <a:ext cx="3700732" cy="0"/>
          </a:xfrm>
          <a:prstGeom prst="straightConnector1">
            <a:avLst/>
          </a:prstGeom>
          <a:ln w="762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A498612-43DA-0F03-7273-BEAFF49CFF83}"/>
              </a:ext>
            </a:extLst>
          </p:cNvPr>
          <p:cNvSpPr txBox="1"/>
          <p:nvPr/>
        </p:nvSpPr>
        <p:spPr>
          <a:xfrm>
            <a:off x="4244906" y="3125970"/>
            <a:ext cx="2299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/>
              <a:t>FUNCIONES</a:t>
            </a:r>
            <a:endParaRPr lang="es-MX" sz="2800" b="1" dirty="0"/>
          </a:p>
        </p:txBody>
      </p:sp>
      <p:pic>
        <p:nvPicPr>
          <p:cNvPr id="2" name="Imagen 1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31179FDC-9760-4436-92A3-0011A80B1BB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34" y="239679"/>
            <a:ext cx="1312099" cy="1296000"/>
          </a:xfrm>
          <a:prstGeom prst="rect">
            <a:avLst/>
          </a:prstGeom>
        </p:spPr>
      </p:pic>
      <p:pic>
        <p:nvPicPr>
          <p:cNvPr id="5" name="Imagen 4" descr="Imagen que contiene Texto">
            <a:extLst>
              <a:ext uri="{FF2B5EF4-FFF2-40B4-BE49-F238E27FC236}">
                <a16:creationId xmlns:a16="http://schemas.microsoft.com/office/drawing/2014/main" id="{F1DDC136-0594-8A6D-B86C-2FD70F5574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6" t="18599" r="6476" b="24709"/>
          <a:stretch>
            <a:fillRect/>
          </a:stretch>
        </p:blipFill>
        <p:spPr>
          <a:xfrm>
            <a:off x="10637881" y="239679"/>
            <a:ext cx="138148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4458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7491854-75BA-DB54-2BD1-19ABCEF241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32" y="6400760"/>
            <a:ext cx="12107068" cy="45724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4A9BAC28-ACAF-DF3A-EBAE-54522C3F2766}"/>
              </a:ext>
            </a:extLst>
          </p:cNvPr>
          <p:cNvSpPr txBox="1"/>
          <p:nvPr/>
        </p:nvSpPr>
        <p:spPr>
          <a:xfrm>
            <a:off x="2627373" y="534849"/>
            <a:ext cx="6867868" cy="784830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>
                <a:solidFill>
                  <a:schemeClr val="bg1"/>
                </a:solidFill>
                <a:latin typeface="+mj-lt"/>
              </a:rPr>
              <a:t>SUJETOS OBLIGADOS</a:t>
            </a:r>
          </a:p>
        </p:txBody>
      </p:sp>
      <p:pic>
        <p:nvPicPr>
          <p:cNvPr id="2" name="Imagen 1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19BFCE74-AE49-4489-68E9-0FD602C731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34" y="218840"/>
            <a:ext cx="1312099" cy="1296000"/>
          </a:xfrm>
          <a:prstGeom prst="rect">
            <a:avLst/>
          </a:prstGeom>
        </p:spPr>
      </p:pic>
      <p:pic>
        <p:nvPicPr>
          <p:cNvPr id="5" name="Imagen 4" descr="Imagen que contiene Texto">
            <a:extLst>
              <a:ext uri="{FF2B5EF4-FFF2-40B4-BE49-F238E27FC236}">
                <a16:creationId xmlns:a16="http://schemas.microsoft.com/office/drawing/2014/main" id="{F53301EA-8A75-90D7-05B6-2EED7E4BBA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6" t="18599" r="6476" b="24709"/>
          <a:stretch>
            <a:fillRect/>
          </a:stretch>
        </p:blipFill>
        <p:spPr>
          <a:xfrm>
            <a:off x="10637881" y="239679"/>
            <a:ext cx="1381485" cy="108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85FF92C3-AFD3-9996-B2EE-5783F77283D6}"/>
              </a:ext>
            </a:extLst>
          </p:cNvPr>
          <p:cNvSpPr txBox="1"/>
          <p:nvPr/>
        </p:nvSpPr>
        <p:spPr>
          <a:xfrm>
            <a:off x="3386271" y="1808140"/>
            <a:ext cx="6108970" cy="37995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s-MX" sz="2000" b="1" kern="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Atender Solicitudes de información</a:t>
            </a: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endParaRPr lang="es-MX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s-MX" sz="2000" b="1" kern="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Protección de Datos Personales</a:t>
            </a: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endParaRPr lang="es-MX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s-MX" sz="2000" b="1" kern="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Continua la obligación de Publicar información</a:t>
            </a: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endParaRPr lang="es-MX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s-MX" sz="2000" b="1" kern="0" dirty="0"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Recursos de revisión</a:t>
            </a:r>
            <a:endParaRPr lang="es-MX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7538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7491854-75BA-DB54-2BD1-19ABCEF241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32" y="6400760"/>
            <a:ext cx="12107068" cy="45724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AF2B51EA-81F4-0217-BAF0-227B5688FC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3128" y="3556047"/>
            <a:ext cx="5970820" cy="1025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Aft>
                <a:spcPts val="1000"/>
              </a:spcAft>
              <a:buNone/>
            </a:pPr>
            <a:r>
              <a:rPr lang="es-MX" sz="2000" b="1" dirty="0"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</a:rPr>
              <a:t>transparencia@veracruzmunicipio.gob.mx</a:t>
            </a:r>
            <a:endParaRPr lang="es-MX" altLang="es-MX" sz="2000" dirty="0">
              <a:solidFill>
                <a:schemeClr val="bg1"/>
              </a:solidFill>
              <a:latin typeface="+mj-lt"/>
            </a:endParaRPr>
          </a:p>
          <a:p>
            <a:pPr>
              <a:lnSpc>
                <a:spcPct val="100000"/>
              </a:lnSpc>
              <a:spcAft>
                <a:spcPts val="1000"/>
              </a:spcAft>
              <a:buNone/>
            </a:pPr>
            <a:endParaRPr lang="es-MX" altLang="es-MX" sz="2400" dirty="0">
              <a:latin typeface="Montserrat" panose="00000500000000000000" pitchFamily="2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AEDEFFE-D26F-8904-320C-CCF385655D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38466" y="2119703"/>
            <a:ext cx="573819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MX" altLang="es-MX" sz="2000" b="1" dirty="0">
                <a:solidFill>
                  <a:prstClr val="black"/>
                </a:solidFill>
                <a:latin typeface="Montserrat" panose="00000500000000000000" pitchFamily="2" charset="0"/>
              </a:rPr>
              <a:t>    </a:t>
            </a:r>
            <a:r>
              <a:rPr lang="es-MX" altLang="es-MX" sz="3000" b="1" dirty="0">
                <a:solidFill>
                  <a:prstClr val="black"/>
                </a:solidFill>
                <a:latin typeface="+mj-lt"/>
              </a:rPr>
              <a:t>C.P. VIRGINIA UTRERA CELIS</a:t>
            </a:r>
            <a:endParaRPr lang="es-MX" altLang="es-MX" sz="300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34E9CCA-1AFB-A3B8-9774-BEF2FFC70D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5611" y="2837875"/>
            <a:ext cx="844741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MX" altLang="es-MX" sz="3000" b="1" dirty="0">
                <a:solidFill>
                  <a:prstClr val="black"/>
                </a:solidFill>
                <a:latin typeface="+mj-lt"/>
              </a:rPr>
              <a:t>TITULAR DE LA UNIDAD DE TRANSPARENCIA</a:t>
            </a:r>
            <a:endParaRPr lang="es-MX" altLang="es-MX" sz="3000" dirty="0">
              <a:solidFill>
                <a:prstClr val="black"/>
              </a:solidFill>
              <a:latin typeface="+mj-lt"/>
            </a:endParaRPr>
          </a:p>
        </p:txBody>
      </p:sp>
      <p:pic>
        <p:nvPicPr>
          <p:cNvPr id="2" name="Imagen 1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080E450D-F9D5-2FFB-E566-BEFAFC515E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30" y="239679"/>
            <a:ext cx="1312099" cy="1296000"/>
          </a:xfrm>
          <a:prstGeom prst="rect">
            <a:avLst/>
          </a:prstGeom>
        </p:spPr>
      </p:pic>
      <p:pic>
        <p:nvPicPr>
          <p:cNvPr id="4" name="Imagen 3" descr="Imagen que contiene Texto">
            <a:extLst>
              <a:ext uri="{FF2B5EF4-FFF2-40B4-BE49-F238E27FC236}">
                <a16:creationId xmlns:a16="http://schemas.microsoft.com/office/drawing/2014/main" id="{1F1FAE19-F096-1BA5-211D-DA0C3F048D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6" t="18599" r="6476" b="24709"/>
          <a:stretch>
            <a:fillRect/>
          </a:stretch>
        </p:blipFill>
        <p:spPr>
          <a:xfrm>
            <a:off x="10637881" y="239679"/>
            <a:ext cx="138148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898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1A932F7-4750-7DCD-EDD6-D6EA7C281795}"/>
              </a:ext>
            </a:extLst>
          </p:cNvPr>
          <p:cNvSpPr txBox="1"/>
          <p:nvPr/>
        </p:nvSpPr>
        <p:spPr>
          <a:xfrm>
            <a:off x="2012343" y="673348"/>
            <a:ext cx="8097928" cy="646331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solidFill>
                  <a:schemeClr val="bg1"/>
                </a:solidFill>
              </a:rPr>
              <a:t>REFORMA CONSTITUCIONAL</a:t>
            </a:r>
          </a:p>
        </p:txBody>
      </p:sp>
      <p:pic>
        <p:nvPicPr>
          <p:cNvPr id="5" name="Imagen 4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3C4AC2CD-BAD7-FD7E-0399-015A8C92BB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34" y="131679"/>
            <a:ext cx="1312099" cy="1296000"/>
          </a:xfrm>
          <a:prstGeom prst="rect">
            <a:avLst/>
          </a:prstGeom>
        </p:spPr>
      </p:pic>
      <p:pic>
        <p:nvPicPr>
          <p:cNvPr id="7" name="Imagen 6" descr="Imagen que contiene Texto">
            <a:extLst>
              <a:ext uri="{FF2B5EF4-FFF2-40B4-BE49-F238E27FC236}">
                <a16:creationId xmlns:a16="http://schemas.microsoft.com/office/drawing/2014/main" id="{6A51E285-E0CD-1EC0-8DB2-46926AF302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6" t="18599" r="6476" b="24709"/>
          <a:stretch>
            <a:fillRect/>
          </a:stretch>
        </p:blipFill>
        <p:spPr>
          <a:xfrm>
            <a:off x="10637881" y="239679"/>
            <a:ext cx="1381485" cy="1080000"/>
          </a:xfrm>
          <a:prstGeom prst="rect">
            <a:avLst/>
          </a:prstGeom>
        </p:spPr>
      </p:pic>
      <p:pic>
        <p:nvPicPr>
          <p:cNvPr id="3076" name="Picture 4" descr="TRANSPARENCIA - Procuraduría de Desarrolllo Urbano">
            <a:extLst>
              <a:ext uri="{FF2B5EF4-FFF2-40B4-BE49-F238E27FC236}">
                <a16:creationId xmlns:a16="http://schemas.microsoft.com/office/drawing/2014/main" id="{3DB9B6B3-7EEB-FDCF-9DCC-7F4334EB3A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55" y="2992123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Este es el lugar que ocupa México en el combate a la corrupción">
            <a:extLst>
              <a:ext uri="{FF2B5EF4-FFF2-40B4-BE49-F238E27FC236}">
                <a16:creationId xmlns:a16="http://schemas.microsoft.com/office/drawing/2014/main" id="{179A8E7B-7106-E294-0C81-29D4B10200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7681" y="3087372"/>
            <a:ext cx="2952750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Rendición de cuentas: clave de la democracia y la confianza ciudadana -  Mexico Social">
            <a:extLst>
              <a:ext uri="{FF2B5EF4-FFF2-40B4-BE49-F238E27FC236}">
                <a16:creationId xmlns:a16="http://schemas.microsoft.com/office/drawing/2014/main" id="{242DD1F2-0C28-0DD1-5BA7-7B8595F695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30" y="3201671"/>
            <a:ext cx="344805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656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2E49D1-D0F6-8E57-1998-5E87F58ECC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3383682-C102-1C6D-E75D-DA7549446C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32" y="6400760"/>
            <a:ext cx="12107068" cy="45724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6A4E8AD-BF9A-82A1-420D-C8B3936A39AA}"/>
              </a:ext>
            </a:extLst>
          </p:cNvPr>
          <p:cNvSpPr txBox="1"/>
          <p:nvPr/>
        </p:nvSpPr>
        <p:spPr>
          <a:xfrm>
            <a:off x="2675668" y="2848971"/>
            <a:ext cx="7287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/>
              <a:t>Simplificación Orgánica</a:t>
            </a:r>
            <a:r>
              <a:rPr lang="es-MX" sz="4000" dirty="0"/>
              <a:t> 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0313D3D-3AB5-5716-C7CF-CD35D4ED28BF}"/>
              </a:ext>
            </a:extLst>
          </p:cNvPr>
          <p:cNvSpPr txBox="1"/>
          <p:nvPr/>
        </p:nvSpPr>
        <p:spPr>
          <a:xfrm>
            <a:off x="2047036" y="472367"/>
            <a:ext cx="8097928" cy="646331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solidFill>
                  <a:schemeClr val="bg1"/>
                </a:solidFill>
                <a:latin typeface="+mj-lt"/>
              </a:rPr>
              <a:t>REFORMA CONSTITUCIONAL</a:t>
            </a:r>
          </a:p>
        </p:txBody>
      </p:sp>
      <p:pic>
        <p:nvPicPr>
          <p:cNvPr id="4" name="Imagen 3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CEECDABE-DAA0-CF8B-BD3D-7E15A6C358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30" y="239679"/>
            <a:ext cx="1312099" cy="1296000"/>
          </a:xfrm>
          <a:prstGeom prst="rect">
            <a:avLst/>
          </a:prstGeom>
        </p:spPr>
      </p:pic>
      <p:pic>
        <p:nvPicPr>
          <p:cNvPr id="5" name="Imagen 4" descr="Imagen que contiene Texto">
            <a:extLst>
              <a:ext uri="{FF2B5EF4-FFF2-40B4-BE49-F238E27FC236}">
                <a16:creationId xmlns:a16="http://schemas.microsoft.com/office/drawing/2014/main" id="{64D77095-1301-8316-B0B7-86D0FC2686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6" t="18599" r="6476" b="24709"/>
          <a:stretch>
            <a:fillRect/>
          </a:stretch>
        </p:blipFill>
        <p:spPr>
          <a:xfrm>
            <a:off x="10637881" y="239679"/>
            <a:ext cx="138148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279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9CF7CF-0B2D-EE83-F7B6-BDC62B1468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058FBB6-A1A5-A3F1-AC74-E6787CC2D8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32" y="6400760"/>
            <a:ext cx="12107068" cy="45724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7CD16D60-48E7-C0EC-3E2E-CF75DB67EED0}"/>
              </a:ext>
            </a:extLst>
          </p:cNvPr>
          <p:cNvSpPr txBox="1"/>
          <p:nvPr/>
        </p:nvSpPr>
        <p:spPr>
          <a:xfrm>
            <a:off x="183302" y="1644102"/>
            <a:ext cx="72879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/>
              <a:t>Reducir burocracia</a:t>
            </a:r>
          </a:p>
          <a:p>
            <a:endParaRPr lang="es-MX" sz="4000" dirty="0"/>
          </a:p>
          <a:p>
            <a:endParaRPr lang="es-MX" sz="4000" dirty="0"/>
          </a:p>
          <a:p>
            <a:r>
              <a:rPr lang="es-MX" sz="4000" dirty="0"/>
              <a:t>Eliminar duplicidades</a:t>
            </a:r>
          </a:p>
          <a:p>
            <a:endParaRPr lang="es-MX" sz="4000" dirty="0"/>
          </a:p>
          <a:p>
            <a:endParaRPr lang="es-MX" sz="4000" dirty="0"/>
          </a:p>
          <a:p>
            <a:r>
              <a:rPr lang="es-MX" sz="4000" dirty="0"/>
              <a:t>Reducir costos operativos 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62D315B-83FD-ACA5-C985-0D9FC38BF498}"/>
              </a:ext>
            </a:extLst>
          </p:cNvPr>
          <p:cNvSpPr txBox="1"/>
          <p:nvPr/>
        </p:nvSpPr>
        <p:spPr>
          <a:xfrm>
            <a:off x="2047036" y="472367"/>
            <a:ext cx="8097928" cy="646331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solidFill>
                  <a:schemeClr val="bg1"/>
                </a:solidFill>
                <a:latin typeface="+mj-lt"/>
              </a:rPr>
              <a:t>SIMPLIFICACIÓN ORGÁNICA</a:t>
            </a:r>
          </a:p>
        </p:txBody>
      </p:sp>
      <p:pic>
        <p:nvPicPr>
          <p:cNvPr id="3074" name="Picture 2" descr="Eliminar la Burocracia para ser más ágil y tomar decisiones más rápidas –  Agilidad empresarial para alcanzar la Excelencia">
            <a:extLst>
              <a:ext uri="{FF2B5EF4-FFF2-40B4-BE49-F238E27FC236}">
                <a16:creationId xmlns:a16="http://schemas.microsoft.com/office/drawing/2014/main" id="{C635D73A-FB15-EF6C-A535-3D30FBBB8F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8389" y="1288649"/>
            <a:ext cx="3076575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4579E82D-D4B2-6D08-D870-B242B056AB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8389" y="2836897"/>
            <a:ext cx="3076575" cy="173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Reducción de Costos: Estrategias Efectivas para Empresas">
            <a:extLst>
              <a:ext uri="{FF2B5EF4-FFF2-40B4-BE49-F238E27FC236}">
                <a16:creationId xmlns:a16="http://schemas.microsoft.com/office/drawing/2014/main" id="{88083986-1BDF-D371-9EE2-A87407DCAD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8389" y="4634349"/>
            <a:ext cx="3076574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0E829F37-CC69-7C6E-11B8-9F3EAA1532D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30" y="239679"/>
            <a:ext cx="1312099" cy="1296000"/>
          </a:xfrm>
          <a:prstGeom prst="rect">
            <a:avLst/>
          </a:prstGeom>
        </p:spPr>
      </p:pic>
      <p:pic>
        <p:nvPicPr>
          <p:cNvPr id="5" name="Imagen 4" descr="Imagen que contiene Texto">
            <a:extLst>
              <a:ext uri="{FF2B5EF4-FFF2-40B4-BE49-F238E27FC236}">
                <a16:creationId xmlns:a16="http://schemas.microsoft.com/office/drawing/2014/main" id="{7F34BB1D-F30F-7860-1B98-34BC6ACC06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6" t="18599" r="6476" b="24709"/>
          <a:stretch>
            <a:fillRect/>
          </a:stretch>
        </p:blipFill>
        <p:spPr>
          <a:xfrm>
            <a:off x="10637881" y="239679"/>
            <a:ext cx="138148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770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1F741E-9ECC-BB45-AF49-B6DC19A10E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D064D6B-1818-B11C-BADF-F42AD4434F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32" y="6400760"/>
            <a:ext cx="12107068" cy="45724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9B86887-185E-2A97-DDBA-49A8B3516C59}"/>
              </a:ext>
            </a:extLst>
          </p:cNvPr>
          <p:cNvSpPr txBox="1"/>
          <p:nvPr/>
        </p:nvSpPr>
        <p:spPr>
          <a:xfrm>
            <a:off x="183302" y="1644102"/>
            <a:ext cx="72879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ü"/>
            </a:pPr>
            <a:r>
              <a:rPr lang="es-MX" sz="4000" dirty="0"/>
              <a:t>Transparencia</a:t>
            </a:r>
          </a:p>
          <a:p>
            <a:endParaRPr lang="es-MX" sz="4000" dirty="0"/>
          </a:p>
          <a:p>
            <a:endParaRPr lang="es-MX" sz="4000" dirty="0"/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s-MX" sz="4000" dirty="0"/>
              <a:t>Telecomunicaciones</a:t>
            </a:r>
          </a:p>
          <a:p>
            <a:endParaRPr lang="es-MX" sz="4000" dirty="0"/>
          </a:p>
          <a:p>
            <a:endParaRPr lang="es-MX" sz="4000" dirty="0"/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s-MX" sz="4000" dirty="0"/>
              <a:t>Competencia económica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698750B-8E04-33D9-751F-381E3C775172}"/>
              </a:ext>
            </a:extLst>
          </p:cNvPr>
          <p:cNvSpPr txBox="1"/>
          <p:nvPr/>
        </p:nvSpPr>
        <p:spPr>
          <a:xfrm>
            <a:off x="2047036" y="472367"/>
            <a:ext cx="8097928" cy="646331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solidFill>
                  <a:schemeClr val="bg1"/>
                </a:solidFill>
                <a:latin typeface="+mj-lt"/>
              </a:rPr>
              <a:t>REFORMA CONSTITUCIONAL</a:t>
            </a:r>
          </a:p>
        </p:txBody>
      </p:sp>
      <p:pic>
        <p:nvPicPr>
          <p:cNvPr id="4" name="Imagen 3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C12E8C8D-9E80-04DF-83C0-F545A27DF4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30" y="239679"/>
            <a:ext cx="1312099" cy="1296000"/>
          </a:xfrm>
          <a:prstGeom prst="rect">
            <a:avLst/>
          </a:prstGeom>
        </p:spPr>
      </p:pic>
      <p:pic>
        <p:nvPicPr>
          <p:cNvPr id="5" name="Imagen 4" descr="Imagen que contiene Texto">
            <a:extLst>
              <a:ext uri="{FF2B5EF4-FFF2-40B4-BE49-F238E27FC236}">
                <a16:creationId xmlns:a16="http://schemas.microsoft.com/office/drawing/2014/main" id="{8125FB43-B9C0-0B31-22EB-EFA27A1214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6" t="18599" r="6476" b="24709"/>
          <a:stretch>
            <a:fillRect/>
          </a:stretch>
        </p:blipFill>
        <p:spPr>
          <a:xfrm>
            <a:off x="10637881" y="239679"/>
            <a:ext cx="1381485" cy="1080000"/>
          </a:xfrm>
          <a:prstGeom prst="rect">
            <a:avLst/>
          </a:prstGeom>
        </p:spPr>
      </p:pic>
      <p:pic>
        <p:nvPicPr>
          <p:cNvPr id="1026" name="Picture 2" descr="Existe transparencia en los ayuntamientos españoles?">
            <a:extLst>
              <a:ext uri="{FF2B5EF4-FFF2-40B4-BE49-F238E27FC236}">
                <a16:creationId xmlns:a16="http://schemas.microsoft.com/office/drawing/2014/main" id="{DC181AB0-61CE-473E-C565-BF62CD28A1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1351700"/>
            <a:ext cx="2752725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elecomunicaciones crecerán hasta 4.9% durante este año">
            <a:extLst>
              <a:ext uri="{FF2B5EF4-FFF2-40B4-BE49-F238E27FC236}">
                <a16:creationId xmlns:a16="http://schemas.microsoft.com/office/drawing/2014/main" id="{53577FA9-FFB5-0AFF-BF5A-05D72AF83F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3031545"/>
            <a:ext cx="276225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lase digital 7: Disposiciones sobre competencia económica - Licenciatura  en Contador público">
            <a:extLst>
              <a:ext uri="{FF2B5EF4-FFF2-40B4-BE49-F238E27FC236}">
                <a16:creationId xmlns:a16="http://schemas.microsoft.com/office/drawing/2014/main" id="{2E7CCC79-A2A2-A667-FF61-D3353665D3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4673290"/>
            <a:ext cx="2762250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7217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139B0D-0623-21CA-EEDD-944BC562F5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7A501E9-F6B8-C4C6-A826-D2033FCE2C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32" y="6400760"/>
            <a:ext cx="12107068" cy="45724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E3C6BB0-CB35-A576-F3E4-1A79C8B95467}"/>
              </a:ext>
            </a:extLst>
          </p:cNvPr>
          <p:cNvSpPr txBox="1"/>
          <p:nvPr/>
        </p:nvSpPr>
        <p:spPr>
          <a:xfrm>
            <a:off x="313828" y="1420840"/>
            <a:ext cx="10863687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b="1" dirty="0"/>
              <a:t>Se extinguen:</a:t>
            </a:r>
          </a:p>
          <a:p>
            <a:pPr algn="just"/>
            <a:r>
              <a:rPr lang="es-MX" sz="2000" dirty="0"/>
              <a:t>1)	Consejo Nacional de Evaluación de la Política de desarrollo social (CONEVAL)</a:t>
            </a:r>
          </a:p>
          <a:p>
            <a:pPr algn="just"/>
            <a:r>
              <a:rPr lang="es-MX" sz="2000" dirty="0"/>
              <a:t>2)	Comisión federal de competencia económica (COFERE)</a:t>
            </a:r>
          </a:p>
          <a:p>
            <a:pPr algn="just"/>
            <a:r>
              <a:rPr lang="es-MX" sz="2000" dirty="0"/>
              <a:t>3)	Instituto Federal de Telecomunicaciones (IFT)</a:t>
            </a:r>
          </a:p>
          <a:p>
            <a:pPr algn="just"/>
            <a:r>
              <a:rPr lang="es-MX" sz="2000" dirty="0"/>
              <a:t>4)	Comisión Nacional para la Mejora Continua de la Educación (MEJOREDU)</a:t>
            </a:r>
          </a:p>
          <a:p>
            <a:pPr algn="just"/>
            <a:r>
              <a:rPr lang="es-MX" sz="2000" dirty="0"/>
              <a:t>5)	Comisión Reguladora de Energía (CRE)</a:t>
            </a:r>
          </a:p>
          <a:p>
            <a:pPr algn="just"/>
            <a:r>
              <a:rPr lang="es-MX" sz="2000" dirty="0"/>
              <a:t>6)	Comisión Nacional de Hidrocarburos (CNH)</a:t>
            </a:r>
          </a:p>
          <a:p>
            <a:pPr algn="just"/>
            <a:r>
              <a:rPr lang="es-MX" sz="2400" dirty="0"/>
              <a:t>7)	</a:t>
            </a:r>
            <a:r>
              <a:rPr lang="es-MX" sz="2800" b="1" i="1" dirty="0"/>
              <a:t>Instituto Nacional de Transparencia, Acceso a la Información y Protección de Datos Personales (INAI)</a:t>
            </a:r>
            <a:endParaRPr lang="es-MX" sz="2800" b="1" dirty="0"/>
          </a:p>
          <a:p>
            <a:pPr algn="just"/>
            <a:endParaRPr lang="es-ES" sz="3000" b="1" dirty="0">
              <a:solidFill>
                <a:schemeClr val="bg1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60D3C12-3646-C2D9-5BC0-F3ED0824F2FD}"/>
              </a:ext>
            </a:extLst>
          </p:cNvPr>
          <p:cNvSpPr txBox="1"/>
          <p:nvPr/>
        </p:nvSpPr>
        <p:spPr>
          <a:xfrm>
            <a:off x="2047036" y="472367"/>
            <a:ext cx="8097928" cy="646331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solidFill>
                  <a:schemeClr val="bg1"/>
                </a:solidFill>
                <a:latin typeface="+mj-lt"/>
              </a:rPr>
              <a:t>REFORMA CONSTITUCIONAL</a:t>
            </a:r>
          </a:p>
        </p:txBody>
      </p:sp>
      <p:pic>
        <p:nvPicPr>
          <p:cNvPr id="5125" name="Picture 5" descr="Estados serán más opacos con la desaparición del INAI - Alto Nivel">
            <a:extLst>
              <a:ext uri="{FF2B5EF4-FFF2-40B4-BE49-F238E27FC236}">
                <a16:creationId xmlns:a16="http://schemas.microsoft.com/office/drawing/2014/main" id="{04B9F7EB-88C9-F42B-1D9D-4FB0D86BCE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154" y="4629014"/>
            <a:ext cx="2812918" cy="189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Diputados aprueban la extinción del INAI y crean nuevo organismo de  transparencia - B15 Digital">
            <a:extLst>
              <a:ext uri="{FF2B5EF4-FFF2-40B4-BE49-F238E27FC236}">
                <a16:creationId xmlns:a16="http://schemas.microsoft.com/office/drawing/2014/main" id="{49E3989D-4F3A-1839-6AE2-29CA1EB963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038" y="4689399"/>
            <a:ext cx="3277678" cy="183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23A5B662-709A-3FEF-EC28-3FAE0FB56BC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30" y="239679"/>
            <a:ext cx="1312099" cy="1296000"/>
          </a:xfrm>
          <a:prstGeom prst="rect">
            <a:avLst/>
          </a:prstGeom>
        </p:spPr>
      </p:pic>
      <p:pic>
        <p:nvPicPr>
          <p:cNvPr id="5" name="Imagen 4" descr="Imagen que contiene Texto">
            <a:extLst>
              <a:ext uri="{FF2B5EF4-FFF2-40B4-BE49-F238E27FC236}">
                <a16:creationId xmlns:a16="http://schemas.microsoft.com/office/drawing/2014/main" id="{A685456B-A436-4E42-4D67-BAB4D1F17C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6" t="18599" r="6476" b="24709"/>
          <a:stretch>
            <a:fillRect/>
          </a:stretch>
        </p:blipFill>
        <p:spPr>
          <a:xfrm>
            <a:off x="10637881" y="239679"/>
            <a:ext cx="138148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779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7491854-75BA-DB54-2BD1-19ABCEF241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32" y="6400760"/>
            <a:ext cx="12107068" cy="457240"/>
          </a:xfrm>
          <a:prstGeom prst="rect">
            <a:avLst/>
          </a:prstGeom>
        </p:spPr>
      </p:pic>
      <p:sp>
        <p:nvSpPr>
          <p:cNvPr id="45" name="CuadroTexto 44">
            <a:extLst>
              <a:ext uri="{FF2B5EF4-FFF2-40B4-BE49-F238E27FC236}">
                <a16:creationId xmlns:a16="http://schemas.microsoft.com/office/drawing/2014/main" id="{B77A1DBC-3501-68F5-7B3B-DE21F54C91BF}"/>
              </a:ext>
            </a:extLst>
          </p:cNvPr>
          <p:cNvSpPr txBox="1"/>
          <p:nvPr/>
        </p:nvSpPr>
        <p:spPr>
          <a:xfrm>
            <a:off x="3207476" y="386562"/>
            <a:ext cx="6319617" cy="646331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>
                <a:solidFill>
                  <a:schemeClr val="bg1"/>
                </a:solidFill>
                <a:latin typeface="+mj-lt"/>
              </a:rPr>
              <a:t>SE EXTINGUEN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A1ED2CA-3496-A728-9906-A9AE4363954E}"/>
              </a:ext>
            </a:extLst>
          </p:cNvPr>
          <p:cNvSpPr txBox="1"/>
          <p:nvPr/>
        </p:nvSpPr>
        <p:spPr>
          <a:xfrm>
            <a:off x="3152633" y="1143840"/>
            <a:ext cx="655809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000" dirty="0">
                <a:solidFill>
                  <a:schemeClr val="bg1"/>
                </a:solidFill>
                <a:latin typeface="+mj-lt"/>
              </a:rPr>
              <a:t>Órganos Garantes de los Estados de la República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64E69842-816E-F540-1A03-2CEEA03D802A}"/>
              </a:ext>
            </a:extLst>
          </p:cNvPr>
          <p:cNvGrpSpPr/>
          <p:nvPr/>
        </p:nvGrpSpPr>
        <p:grpSpPr>
          <a:xfrm>
            <a:off x="2607933" y="2179132"/>
            <a:ext cx="7518705" cy="3999736"/>
            <a:chOff x="581522" y="2248250"/>
            <a:chExt cx="7102794" cy="3999736"/>
          </a:xfrm>
        </p:grpSpPr>
        <p:pic>
          <p:nvPicPr>
            <p:cNvPr id="6" name="Imagen 5" descr="Interfaz de usuario gráfica, Aplicación&#10;&#10;Descripción generada automáticamente">
              <a:extLst>
                <a:ext uri="{FF2B5EF4-FFF2-40B4-BE49-F238E27FC236}">
                  <a16:creationId xmlns:a16="http://schemas.microsoft.com/office/drawing/2014/main" id="{6CF4B048-4A9E-3AD1-5250-3294A712F0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7" t="2661" r="1677" b="4914"/>
            <a:stretch/>
          </p:blipFill>
          <p:spPr>
            <a:xfrm>
              <a:off x="581522" y="2248250"/>
              <a:ext cx="7102794" cy="3999735"/>
            </a:xfrm>
            <a:prstGeom prst="rect">
              <a:avLst/>
            </a:prstGeom>
          </p:spPr>
        </p:pic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A96A9F1C-3CBD-390E-B8EF-7EF7E51894A7}"/>
                </a:ext>
              </a:extLst>
            </p:cNvPr>
            <p:cNvSpPr/>
            <p:nvPr/>
          </p:nvSpPr>
          <p:spPr>
            <a:xfrm>
              <a:off x="4597167" y="5469622"/>
              <a:ext cx="3087149" cy="778364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pic>
        <p:nvPicPr>
          <p:cNvPr id="4" name="Imagen 3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86D30EBD-2D15-72C5-190C-F4D9E3063A2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05" y="100493"/>
            <a:ext cx="1312099" cy="1296000"/>
          </a:xfrm>
          <a:prstGeom prst="rect">
            <a:avLst/>
          </a:prstGeom>
        </p:spPr>
      </p:pic>
      <p:pic>
        <p:nvPicPr>
          <p:cNvPr id="7" name="Imagen 6" descr="Imagen que contiene Texto">
            <a:extLst>
              <a:ext uri="{FF2B5EF4-FFF2-40B4-BE49-F238E27FC236}">
                <a16:creationId xmlns:a16="http://schemas.microsoft.com/office/drawing/2014/main" id="{DEBBBC7D-91E7-BDE4-70BB-D4E4BAA53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6" t="18599" r="6476" b="24709"/>
          <a:stretch>
            <a:fillRect/>
          </a:stretch>
        </p:blipFill>
        <p:spPr>
          <a:xfrm>
            <a:off x="10689510" y="63840"/>
            <a:ext cx="138148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700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9F0AAA-0BED-B6D4-752B-2BD7728490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A8F28EA-2B19-1A3A-1FEB-8B33149B48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32" y="6400760"/>
            <a:ext cx="12107068" cy="45724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F4151C63-CE61-AB56-90D8-8748E10D4580}"/>
              </a:ext>
            </a:extLst>
          </p:cNvPr>
          <p:cNvSpPr txBox="1"/>
          <p:nvPr/>
        </p:nvSpPr>
        <p:spPr>
          <a:xfrm>
            <a:off x="2556427" y="443255"/>
            <a:ext cx="7368855" cy="954107"/>
          </a:xfrm>
          <a:prstGeom prst="rect">
            <a:avLst/>
          </a:prstGeom>
          <a:gradFill>
            <a:gsLst>
              <a:gs pos="100000">
                <a:schemeClr val="accent3">
                  <a:lumMod val="20000"/>
                  <a:lumOff val="80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solidFill>
                  <a:schemeClr val="bg1"/>
                </a:solidFill>
              </a:rPr>
              <a:t>REFORMA CONSTITUCIONAL</a:t>
            </a:r>
          </a:p>
          <a:p>
            <a:pPr algn="ctr"/>
            <a:endParaRPr lang="es-ES" sz="2000" b="1" dirty="0">
              <a:solidFill>
                <a:schemeClr val="bg1"/>
              </a:solidFill>
            </a:endParaRPr>
          </a:p>
        </p:txBody>
      </p:sp>
      <p:pic>
        <p:nvPicPr>
          <p:cNvPr id="6148" name="Picture 4" descr="Se publica decreto del derecho de acceso a la información | Comisión  Nacional de los Derechos Humanos - México">
            <a:extLst>
              <a:ext uri="{FF2B5EF4-FFF2-40B4-BE49-F238E27FC236}">
                <a16:creationId xmlns:a16="http://schemas.microsoft.com/office/drawing/2014/main" id="{C0257069-82BA-5857-7143-908A66CCA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515" y="3119467"/>
            <a:ext cx="45720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lecha: curvada hacia la izquierda 4">
            <a:extLst>
              <a:ext uri="{FF2B5EF4-FFF2-40B4-BE49-F238E27FC236}">
                <a16:creationId xmlns:a16="http://schemas.microsoft.com/office/drawing/2014/main" id="{2C95FB56-7173-5E0C-A7BD-AA468E4BC156}"/>
              </a:ext>
            </a:extLst>
          </p:cNvPr>
          <p:cNvSpPr/>
          <p:nvPr/>
        </p:nvSpPr>
        <p:spPr>
          <a:xfrm flipV="1">
            <a:off x="6020009" y="3271169"/>
            <a:ext cx="721924" cy="1371594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7" name="Flecha: curvada hacia la izquierda 6">
            <a:extLst>
              <a:ext uri="{FF2B5EF4-FFF2-40B4-BE49-F238E27FC236}">
                <a16:creationId xmlns:a16="http://schemas.microsoft.com/office/drawing/2014/main" id="{35746631-C6CF-372D-689B-5F9ADBFA3B91}"/>
              </a:ext>
            </a:extLst>
          </p:cNvPr>
          <p:cNvSpPr/>
          <p:nvPr/>
        </p:nvSpPr>
        <p:spPr>
          <a:xfrm flipH="1">
            <a:off x="4858993" y="3405523"/>
            <a:ext cx="721923" cy="1273132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10" name="Imagen 9" descr="Diagrama&#10;&#10;El contenido generado por IA puede ser incorrecto.">
            <a:extLst>
              <a:ext uri="{FF2B5EF4-FFF2-40B4-BE49-F238E27FC236}">
                <a16:creationId xmlns:a16="http://schemas.microsoft.com/office/drawing/2014/main" id="{72D4E95F-B648-3096-79BD-712A8FC735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34" y="2839099"/>
            <a:ext cx="4282072" cy="2405980"/>
          </a:xfrm>
          <a:prstGeom prst="rect">
            <a:avLst/>
          </a:prstGeom>
        </p:spPr>
      </p:pic>
      <p:pic>
        <p:nvPicPr>
          <p:cNvPr id="2" name="Imagen 1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507B5947-D8C8-07E4-780B-FD4B71C0C6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30" y="239679"/>
            <a:ext cx="1312099" cy="1296000"/>
          </a:xfrm>
          <a:prstGeom prst="rect">
            <a:avLst/>
          </a:prstGeom>
        </p:spPr>
      </p:pic>
      <p:pic>
        <p:nvPicPr>
          <p:cNvPr id="4" name="Imagen 3" descr="Imagen que contiene Texto">
            <a:extLst>
              <a:ext uri="{FF2B5EF4-FFF2-40B4-BE49-F238E27FC236}">
                <a16:creationId xmlns:a16="http://schemas.microsoft.com/office/drawing/2014/main" id="{5AD1B2A1-2C14-F79C-4CAE-7F50829851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6" t="18599" r="6476" b="24709"/>
          <a:stretch>
            <a:fillRect/>
          </a:stretch>
        </p:blipFill>
        <p:spPr>
          <a:xfrm>
            <a:off x="10637881" y="239679"/>
            <a:ext cx="138148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589332"/>
      </p:ext>
    </p:extLst>
  </p:cSld>
  <p:clrMapOvr>
    <a:masterClrMapping/>
  </p:clrMapOvr>
</p:sld>
</file>

<file path=ppt/theme/theme1.xml><?xml version="1.0" encoding="utf-8"?>
<a:theme xmlns:a="http://schemas.openxmlformats.org/drawingml/2006/main" name="Sector">
  <a:themeElements>
    <a:clrScheme name="Secto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or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4040</TotalTime>
  <Words>556</Words>
  <Application>Microsoft Office PowerPoint</Application>
  <PresentationFormat>Panorámica</PresentationFormat>
  <Paragraphs>130</Paragraphs>
  <Slides>26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4" baseType="lpstr">
      <vt:lpstr>Aptos</vt:lpstr>
      <vt:lpstr>Arial</vt:lpstr>
      <vt:lpstr>Calibri</vt:lpstr>
      <vt:lpstr>Century Gothic</vt:lpstr>
      <vt:lpstr>Montserrat</vt:lpstr>
      <vt:lpstr>Wingdings</vt:lpstr>
      <vt:lpstr>Wingdings 3</vt:lpstr>
      <vt:lpstr>Sector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Transparencia 2</dc:creator>
  <cp:lastModifiedBy>Transparencia B1</cp:lastModifiedBy>
  <cp:revision>132</cp:revision>
  <dcterms:created xsi:type="dcterms:W3CDTF">2022-09-20T15:07:51Z</dcterms:created>
  <dcterms:modified xsi:type="dcterms:W3CDTF">2025-06-19T20:25:59Z</dcterms:modified>
</cp:coreProperties>
</file>